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716" r:id="rId5"/>
    <p:sldMasterId id="2147483684" r:id="rId6"/>
    <p:sldMasterId id="2147483767" r:id="rId7"/>
  </p:sldMasterIdLst>
  <p:notesMasterIdLst>
    <p:notesMasterId r:id="rId32"/>
  </p:notesMasterIdLst>
  <p:sldIdLst>
    <p:sldId id="365" r:id="rId8"/>
    <p:sldId id="660" r:id="rId9"/>
    <p:sldId id="664" r:id="rId10"/>
    <p:sldId id="663" r:id="rId11"/>
    <p:sldId id="662" r:id="rId12"/>
    <p:sldId id="666" r:id="rId13"/>
    <p:sldId id="665" r:id="rId14"/>
    <p:sldId id="667" r:id="rId15"/>
    <p:sldId id="668" r:id="rId16"/>
    <p:sldId id="674" r:id="rId17"/>
    <p:sldId id="675" r:id="rId18"/>
    <p:sldId id="676" r:id="rId19"/>
    <p:sldId id="677" r:id="rId20"/>
    <p:sldId id="678" r:id="rId21"/>
    <p:sldId id="679" r:id="rId22"/>
    <p:sldId id="669" r:id="rId23"/>
    <p:sldId id="671" r:id="rId24"/>
    <p:sldId id="672" r:id="rId25"/>
    <p:sldId id="673" r:id="rId26"/>
    <p:sldId id="680" r:id="rId27"/>
    <p:sldId id="681" r:id="rId28"/>
    <p:sldId id="682" r:id="rId29"/>
    <p:sldId id="688" r:id="rId30"/>
    <p:sldId id="6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7CDD-4E39-4B4A-9BCF-2DA5197E0446}" type="datetimeFigureOut">
              <a:rPr lang="en-US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69A7A-9E19-4003-84D0-C6500DFC6F1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0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3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08001-93F4-615D-BCB3-F7DF809F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1A223B-B736-DD59-87D3-C39A995F5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4EFB3-DDAB-B5B7-6497-7BC864565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4A6FC-43CB-CE6D-4D53-46B8BBA25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7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04AD1-9F24-FCFB-7227-1A541C1D4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637B9-8E89-F432-4B92-B270BFC28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88232-1635-E3AF-4D2B-4A9F08759D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32633-0C96-4F67-A41F-2AE193751F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90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C35A-D414-24F6-DA3C-8B957DB3F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FCC60A-CE97-DC5F-FAB6-D9FBA6ED23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899D56-628D-4F4E-052B-5A8C43A79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38025-CE7D-7BA0-F78B-08DE70ECB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2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81922-B18C-0573-8CF8-8250C7013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673CE0-E002-D66D-CADD-5FFF0857E4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4CDA1-13DE-B4EE-5D22-AB386DBBE9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D3276-5C06-35DC-84AD-25D30D87B4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0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AC25C-D564-5980-B0DF-26FCF0B39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2E603-9537-16C7-E113-9883EED806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CD9076-942D-9987-89C6-368074512A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C3294-9258-506B-537E-93598F98C1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404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A4662-F65C-69AB-9FCD-6E100F0DC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A2FE0-8558-4B09-25B9-F31DF73E9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5FCCC2-9ABF-C2B0-3CF8-AA48EBF3B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322A09-D343-77D4-9006-33D6119760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74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6720-2631-B546-3FE8-727AC15BF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84205B-6338-A071-13C0-18C242F3B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8E8D7-C57F-317E-D8C8-619EBFFCE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DC6F4-8E62-7385-F608-837D8DA92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40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7C93B-2CEA-2C57-9E68-083043B15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84CFB-AE2D-5802-3B87-9F4336A025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7CCC2A-8EC7-E0D0-A814-D55D5FF66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46176-2D3F-8361-2AAD-0DE7E9490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05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A2FE4-C03F-E472-A6C0-3791B1B15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E0C9DF-F8E1-F4A8-4CA3-6E531E007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6E24C-D012-7227-335B-5FC168B5E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8D1AE-5EEA-4C30-A07E-2CEC6AB6A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84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5D61E-5ACA-A03B-2593-EB78E9425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350DD-E45A-3202-4A97-6DB1E3D2E3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241CB-F3F5-CA1C-4101-7653D2B75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0132A-4790-7B69-F14B-657F8D3E32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0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FFB6-0563-5527-C64A-3F9281A9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6A3FE-3DA5-AD6B-BC91-0388BBA31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E5554-A2AF-230A-13EE-9D7A771BD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A7C8C-7678-86C6-9926-9E0B7C6BD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E1101-A380-EB89-DC26-BE8D56025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F68956-648B-6E63-8F54-9B696C9252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35AA4-0F41-7522-E78E-CE2A24B6B0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2483D-834F-E0D3-DDC8-DDE11040F3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666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DD7D5-6B4A-A819-6034-6D371AD9A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60399-1BCA-1C75-CA58-3895061608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9A9FE3-EE66-9D95-465D-DD0F436CC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20C73-48DC-0F28-8473-A4E8976F3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5640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8DEDA-39E0-64AC-5877-6DFE0283D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807F2-E57E-DB7B-44F7-31FE729448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D4D58-6B41-DB5E-C469-3A48134424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68AAF-C077-2898-F97A-4C17D3A115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7351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8EFFB6-0563-5527-C64A-3F9281A9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6A3FE-3DA5-AD6B-BC91-0388BBA31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E5554-A2AF-230A-13EE-9D7A771BDD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A7C8C-7678-86C6-9926-9E0B7C6BD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711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7C356-6C2A-1BFA-FC16-651B6FF41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8E4ACE-3A4A-279B-9637-B3729D714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DC749-E088-FDA7-EA1F-6C9B3B5E7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EAFE9-AE9D-0EBD-5729-2D438248B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4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FC90A-487D-CF13-FBF2-6C20CFCC5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4DFEE-0342-99A3-33F5-DE27CF9949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13D9F-D3DC-0E7B-C7E3-737EEC4C8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177E1-1C0B-C72A-174E-D2B606EB75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81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9525B-BB02-45F5-BA8D-BDC734A77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56E2EC-46C1-B749-9BD1-A12D930425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A3F76-3958-C612-8ABD-2577799F8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240A2-FD6F-7A41-0FC9-4B9D97ED4F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3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6DA06-51E7-EE7E-6D17-5BBDCA984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25E66A-3487-DBA1-E44B-9397AE91C3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5703D-F087-EF84-7E74-554FA6118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94A08-74FE-44D4-10F0-8C9D34B63A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02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2C18A-0318-1737-3F63-C81753E27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F76BE-57D6-400A-9A08-F16EF96CC1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BB625D-0D7C-5EF8-1A27-DB4FA95CA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B1506-C2B2-5566-72C8-B50F4D8E1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24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85531-6646-F313-9BFE-9FA824B72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82EF21-4CA5-25E0-0D11-00DD668FA1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DE2FCD-7CAB-A044-8821-1BF95D59F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86B53-44FC-E977-285E-9E28770D66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219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4FE23-4A35-07BE-AFBF-806E851DC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C8910-B71B-6E0B-358D-1399E03A14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C5C56A-6713-CB2C-C752-F5C5A06B8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E153C-2DB4-DD3E-2373-2517534B7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17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58F5B-2627-2C8C-B7EC-56309B29AC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23F887-003E-8F0D-90F1-A7709C8328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2440AC-92B4-9631-2A6C-E01235BDA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Welcome – privielegd to be here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8B7F9-8BDC-7190-24DF-61BF89A791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E7ACE-4224-4E29-A477-012C511255C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459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5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03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E3D6-943E-4AAE-8DDC-6EA75CF1B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203"/>
            <a:ext cx="9127836" cy="707887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  <a:lvl2pPr marL="457200" indent="0" algn="l">
              <a:buNone/>
              <a:defRPr sz="4000" b="1"/>
            </a:lvl2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22BB21-BF6A-49AA-AF2C-A03BC5A6F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74" y="843647"/>
            <a:ext cx="9106761" cy="49265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460581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AE3D6-943E-4AAE-8DDC-6EA75CF1BD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203"/>
            <a:ext cx="9127836" cy="707887"/>
          </a:xfrm>
        </p:spPr>
        <p:txBody>
          <a:bodyPr>
            <a:normAutofit/>
          </a:bodyPr>
          <a:lstStyle>
            <a:lvl1pPr marL="0" indent="0">
              <a:buNone/>
              <a:defRPr sz="4000" b="1"/>
            </a:lvl1pPr>
            <a:lvl2pPr marL="457200" indent="0" algn="l">
              <a:buNone/>
              <a:defRPr sz="4000" b="1"/>
            </a:lvl2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122BB21-BF6A-49AA-AF2C-A03BC5A6F9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74" y="843647"/>
            <a:ext cx="9106761" cy="492653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1932620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0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6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0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1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1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37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5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0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52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1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76F52-A107-8F4B-9703-4521AD698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D6E1A-82CD-2849-A00F-11B97E5F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96788-9560-4442-BAD8-DF92D35B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03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346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393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06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359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14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356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66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897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12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75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27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0161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6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263"/>
            </a:lvl1pPr>
            <a:lvl2pPr marL="430997" indent="0" algn="ctr">
              <a:buNone/>
              <a:defRPr sz="1886"/>
            </a:lvl2pPr>
            <a:lvl3pPr marL="861993" indent="0" algn="ctr">
              <a:buNone/>
              <a:defRPr sz="1697"/>
            </a:lvl3pPr>
            <a:lvl4pPr marL="1292990" indent="0" algn="ctr">
              <a:buNone/>
              <a:defRPr sz="1509"/>
            </a:lvl4pPr>
            <a:lvl5pPr marL="1723986" indent="0" algn="ctr">
              <a:buNone/>
              <a:defRPr sz="1509"/>
            </a:lvl5pPr>
            <a:lvl6pPr marL="2154983" indent="0" algn="ctr">
              <a:buNone/>
              <a:defRPr sz="1509"/>
            </a:lvl6pPr>
            <a:lvl7pPr marL="2585979" indent="0" algn="ctr">
              <a:buNone/>
              <a:defRPr sz="1509"/>
            </a:lvl7pPr>
            <a:lvl8pPr marL="3016975" indent="0" algn="ctr">
              <a:buNone/>
              <a:defRPr sz="1509"/>
            </a:lvl8pPr>
            <a:lvl9pPr marL="3447971" indent="0" algn="ctr">
              <a:buNone/>
              <a:defRPr sz="150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19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04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65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263">
                <a:solidFill>
                  <a:schemeClr val="tx1"/>
                </a:solidFill>
              </a:defRPr>
            </a:lvl1pPr>
            <a:lvl2pPr marL="430997" indent="0">
              <a:buNone/>
              <a:defRPr sz="1886">
                <a:solidFill>
                  <a:schemeClr val="tx1">
                    <a:tint val="75000"/>
                  </a:schemeClr>
                </a:solidFill>
              </a:defRPr>
            </a:lvl2pPr>
            <a:lvl3pPr marL="861993" indent="0">
              <a:buNone/>
              <a:defRPr sz="1697">
                <a:solidFill>
                  <a:schemeClr val="tx1">
                    <a:tint val="75000"/>
                  </a:schemeClr>
                </a:solidFill>
              </a:defRPr>
            </a:lvl3pPr>
            <a:lvl4pPr marL="1292990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4pPr>
            <a:lvl5pPr marL="1723986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5pPr>
            <a:lvl6pPr marL="2154983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6pPr>
            <a:lvl7pPr marL="2585979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7pPr>
            <a:lvl8pPr marL="3016975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8pPr>
            <a:lvl9pPr marL="3447971" indent="0">
              <a:buNone/>
              <a:defRPr sz="15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193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32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263" b="1"/>
            </a:lvl1pPr>
            <a:lvl2pPr marL="430997" indent="0">
              <a:buNone/>
              <a:defRPr sz="1886" b="1"/>
            </a:lvl2pPr>
            <a:lvl3pPr marL="861993" indent="0">
              <a:buNone/>
              <a:defRPr sz="1697" b="1"/>
            </a:lvl3pPr>
            <a:lvl4pPr marL="1292990" indent="0">
              <a:buNone/>
              <a:defRPr sz="1509" b="1"/>
            </a:lvl4pPr>
            <a:lvl5pPr marL="1723986" indent="0">
              <a:buNone/>
              <a:defRPr sz="1509" b="1"/>
            </a:lvl5pPr>
            <a:lvl6pPr marL="2154983" indent="0">
              <a:buNone/>
              <a:defRPr sz="1509" b="1"/>
            </a:lvl6pPr>
            <a:lvl7pPr marL="2585979" indent="0">
              <a:buNone/>
              <a:defRPr sz="1509" b="1"/>
            </a:lvl7pPr>
            <a:lvl8pPr marL="3016975" indent="0">
              <a:buNone/>
              <a:defRPr sz="1509" b="1"/>
            </a:lvl8pPr>
            <a:lvl9pPr marL="3447971" indent="0">
              <a:buNone/>
              <a:defRPr sz="15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5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59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71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016"/>
            </a:lvl1pPr>
            <a:lvl2pPr>
              <a:defRPr sz="2639"/>
            </a:lvl2pPr>
            <a:lvl3pPr>
              <a:defRPr sz="2263"/>
            </a:lvl3pPr>
            <a:lvl4pPr>
              <a:defRPr sz="1886"/>
            </a:lvl4pPr>
            <a:lvl5pPr>
              <a:defRPr sz="1886"/>
            </a:lvl5pPr>
            <a:lvl6pPr>
              <a:defRPr sz="1886"/>
            </a:lvl6pPr>
            <a:lvl7pPr>
              <a:defRPr sz="1886"/>
            </a:lvl7pPr>
            <a:lvl8pPr>
              <a:defRPr sz="1886"/>
            </a:lvl8pPr>
            <a:lvl9pPr>
              <a:defRPr sz="188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9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87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0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016"/>
            </a:lvl1pPr>
            <a:lvl2pPr marL="430997" indent="0">
              <a:buNone/>
              <a:defRPr sz="2639"/>
            </a:lvl2pPr>
            <a:lvl3pPr marL="861993" indent="0">
              <a:buNone/>
              <a:defRPr sz="2263"/>
            </a:lvl3pPr>
            <a:lvl4pPr marL="1292990" indent="0">
              <a:buNone/>
              <a:defRPr sz="1886"/>
            </a:lvl4pPr>
            <a:lvl5pPr marL="1723986" indent="0">
              <a:buNone/>
              <a:defRPr sz="1886"/>
            </a:lvl5pPr>
            <a:lvl6pPr marL="2154983" indent="0">
              <a:buNone/>
              <a:defRPr sz="1886"/>
            </a:lvl6pPr>
            <a:lvl7pPr marL="2585979" indent="0">
              <a:buNone/>
              <a:defRPr sz="1886"/>
            </a:lvl7pPr>
            <a:lvl8pPr marL="3016975" indent="0">
              <a:buNone/>
              <a:defRPr sz="1886"/>
            </a:lvl8pPr>
            <a:lvl9pPr marL="3447971" indent="0">
              <a:buNone/>
              <a:defRPr sz="1886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9"/>
            </a:lvl1pPr>
            <a:lvl2pPr marL="430997" indent="0">
              <a:buNone/>
              <a:defRPr sz="1320"/>
            </a:lvl2pPr>
            <a:lvl3pPr marL="861993" indent="0">
              <a:buNone/>
              <a:defRPr sz="1131"/>
            </a:lvl3pPr>
            <a:lvl4pPr marL="1292990" indent="0">
              <a:buNone/>
              <a:defRPr sz="942"/>
            </a:lvl4pPr>
            <a:lvl5pPr marL="1723986" indent="0">
              <a:buNone/>
              <a:defRPr sz="942"/>
            </a:lvl5pPr>
            <a:lvl6pPr marL="2154983" indent="0">
              <a:buNone/>
              <a:defRPr sz="942"/>
            </a:lvl6pPr>
            <a:lvl7pPr marL="2585979" indent="0">
              <a:buNone/>
              <a:defRPr sz="942"/>
            </a:lvl7pPr>
            <a:lvl8pPr marL="3016975" indent="0">
              <a:buNone/>
              <a:defRPr sz="942"/>
            </a:lvl8pPr>
            <a:lvl9pPr marL="3447971" indent="0">
              <a:buNone/>
              <a:defRPr sz="94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82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432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4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3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3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1" r:id="rId12"/>
    <p:sldLayoutId id="2147483702" r:id="rId13"/>
    <p:sldLayoutId id="2147483732" r:id="rId14"/>
    <p:sldLayoutId id="2147483731" r:id="rId15"/>
    <p:sldLayoutId id="2147483765" r:id="rId16"/>
    <p:sldLayoutId id="214748376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EDA1-6AE6-F24D-9A9F-B1A84DC9A119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F19D-B70F-9944-9F97-CB7A8C8D8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753DE-C19B-4FFD-9008-12FFC1467DD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D7354-8BE2-4515-9130-17150EB5A104}"/>
              </a:ext>
            </a:extLst>
          </p:cNvPr>
          <p:cNvSpPr txBox="1"/>
          <p:nvPr userDrawn="1"/>
        </p:nvSpPr>
        <p:spPr>
          <a:xfrm>
            <a:off x="3543381" y="6234328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>
                <a:cs typeface="Calibri"/>
              </a:rPr>
              <a:t>Dream BIG // Word Hard // Be Kind</a:t>
            </a:r>
            <a:endParaRPr lang="en-US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90CA344-820F-4D2E-BE53-FF46A0E8C8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16033" y="6234808"/>
            <a:ext cx="1074468" cy="51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2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E7483-760B-4A3E-94E7-D49F16781235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C008-D9DD-4F92-B3B4-1B9CE60E8E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46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61993" rtl="0" eaLnBrk="1" latinLnBrk="0" hangingPunct="1">
        <a:lnSpc>
          <a:spcPct val="90000"/>
        </a:lnSpc>
        <a:spcBef>
          <a:spcPct val="0"/>
        </a:spcBef>
        <a:buNone/>
        <a:defRPr sz="4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498" indent="-215498" algn="l" defTabSz="861993" rtl="0" eaLnBrk="1" latinLnBrk="0" hangingPunct="1">
        <a:lnSpc>
          <a:spcPct val="90000"/>
        </a:lnSpc>
        <a:spcBef>
          <a:spcPts val="942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4649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2263" kern="1200">
          <a:solidFill>
            <a:schemeClr val="tx1"/>
          </a:solidFill>
          <a:latin typeface="+mn-lt"/>
          <a:ea typeface="+mn-ea"/>
          <a:cs typeface="+mn-cs"/>
        </a:defRPr>
      </a:lvl2pPr>
      <a:lvl3pPr marL="107749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886" kern="1200">
          <a:solidFill>
            <a:schemeClr val="tx1"/>
          </a:solidFill>
          <a:latin typeface="+mn-lt"/>
          <a:ea typeface="+mn-ea"/>
          <a:cs typeface="+mn-cs"/>
        </a:defRPr>
      </a:lvl3pPr>
      <a:lvl4pPr marL="150848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93948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370481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801477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232474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663470" indent="-215498" algn="l" defTabSz="861993" rtl="0" eaLnBrk="1" latinLnBrk="0" hangingPunct="1">
        <a:lnSpc>
          <a:spcPct val="90000"/>
        </a:lnSpc>
        <a:spcBef>
          <a:spcPts val="471"/>
        </a:spcBef>
        <a:buFont typeface="Arial" panose="020B0604020202020204" pitchFamily="34" charset="0"/>
        <a:buChar char="•"/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0997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199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2990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3986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4983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5979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6975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7971" algn="l" defTabSz="861993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Abi.morgan-patel@clf.uk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Josh.hocking@clf.uk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mailto:Kelly.Thorne@clf.uk" TargetMode="External"/><Relationship Id="rId4" Type="http://schemas.openxmlformats.org/officeDocument/2006/relationships/image" Target="../media/image2.png"/><Relationship Id="rId9" Type="http://schemas.openxmlformats.org/officeDocument/2006/relationships/hyperlink" Target="mailto:Sara.Thomas@clf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A32215D9-8FED-4168-88E7-46899D181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91228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FB07AE-D452-411B-BB0E-9EEF9E4743F1}"/>
              </a:ext>
            </a:extLst>
          </p:cNvPr>
          <p:cNvCxnSpPr>
            <a:cxnSpLocks/>
          </p:cNvCxnSpPr>
          <p:nvPr/>
        </p:nvCxnSpPr>
        <p:spPr>
          <a:xfrm>
            <a:off x="-11165" y="654374"/>
            <a:ext cx="9145885" cy="0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CA7CA19D-1617-437D-AA28-F0503BD82C56}"/>
              </a:ext>
            </a:extLst>
          </p:cNvPr>
          <p:cNvSpPr>
            <a:spLocks noGrp="1"/>
          </p:cNvSpPr>
          <p:nvPr/>
        </p:nvSpPr>
        <p:spPr>
          <a:xfrm>
            <a:off x="-11165" y="1"/>
            <a:ext cx="9135897" cy="268654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latin typeface="+mn-lt"/>
              </a:rPr>
              <a:t>Mission: </a:t>
            </a:r>
            <a:r>
              <a:rPr lang="en-US" sz="2000">
                <a:latin typeface="+mn-lt"/>
              </a:rPr>
              <a:t>Hanham Woods will give people the </a:t>
            </a:r>
            <a:r>
              <a:rPr lang="en-US" sz="2000" b="1">
                <a:latin typeface="+mn-lt"/>
              </a:rPr>
              <a:t>best</a:t>
            </a:r>
            <a:r>
              <a:rPr lang="en-US" sz="2000">
                <a:latin typeface="+mn-lt"/>
              </a:rPr>
              <a:t> chance of </a:t>
            </a:r>
            <a:r>
              <a:rPr lang="en-US" sz="2000" b="1">
                <a:latin typeface="+mn-lt"/>
              </a:rPr>
              <a:t>success</a:t>
            </a:r>
            <a:r>
              <a:rPr lang="en-US" sz="2000">
                <a:latin typeface="+mn-lt"/>
              </a:rPr>
              <a:t>...</a:t>
            </a:r>
            <a:endParaRPr lang="en-US" sz="2000">
              <a:latin typeface="+mn-lt"/>
              <a:cs typeface="Calibri Light"/>
            </a:endParaRP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07929E8-A471-4D7D-9BA7-E6E3D2E2D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2690"/>
              </p:ext>
            </p:extLst>
          </p:nvPr>
        </p:nvGraphicFramePr>
        <p:xfrm>
          <a:off x="0" y="329082"/>
          <a:ext cx="9150062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5031">
                  <a:extLst>
                    <a:ext uri="{9D8B030D-6E8A-4147-A177-3AD203B41FA5}">
                      <a16:colId xmlns:a16="http://schemas.microsoft.com/office/drawing/2014/main" val="3587251003"/>
                    </a:ext>
                  </a:extLst>
                </a:gridCol>
                <a:gridCol w="4575031">
                  <a:extLst>
                    <a:ext uri="{9D8B030D-6E8A-4147-A177-3AD203B41FA5}">
                      <a16:colId xmlns:a16="http://schemas.microsoft.com/office/drawing/2014/main" val="2014475742"/>
                    </a:ext>
                  </a:extLst>
                </a:gridCol>
              </a:tblGrid>
              <a:tr h="1837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Academic outcomes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400" b="1">
                          <a:effectLst/>
                        </a:rPr>
                        <a:t>Character development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430645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44D25FF8-8B9B-4352-8590-A75A5D01CC2C}"/>
              </a:ext>
            </a:extLst>
          </p:cNvPr>
          <p:cNvSpPr txBox="1"/>
          <p:nvPr/>
        </p:nvSpPr>
        <p:spPr>
          <a:xfrm>
            <a:off x="39277" y="2942206"/>
            <a:ext cx="912783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Josh Hocking (Year 11 Lead // Curriculum Leader of </a:t>
            </a:r>
            <a:r>
              <a:rPr lang="en-US" sz="2400" b="1" dirty="0" err="1"/>
              <a:t>Maths</a:t>
            </a:r>
            <a:r>
              <a:rPr lang="en-US" sz="2400" b="1" dirty="0"/>
              <a:t>) </a:t>
            </a:r>
          </a:p>
          <a:p>
            <a:r>
              <a:rPr lang="en-US" sz="2400" b="1" dirty="0">
                <a:cs typeface="Calibri"/>
              </a:rPr>
              <a:t>Abi Morgan - Patel (Curriculum Leader of English) </a:t>
            </a:r>
          </a:p>
          <a:p>
            <a:r>
              <a:rPr lang="en-US" sz="2400" b="1" dirty="0">
                <a:cs typeface="Calibri"/>
              </a:rPr>
              <a:t>Sara Thomas (Curriculum Leader of Science)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339F28-B7D6-4635-824B-FD7BA7DE9853}"/>
              </a:ext>
            </a:extLst>
          </p:cNvPr>
          <p:cNvSpPr txBox="1"/>
          <p:nvPr/>
        </p:nvSpPr>
        <p:spPr>
          <a:xfrm>
            <a:off x="-23113" y="633882"/>
            <a:ext cx="9127836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 dirty="0"/>
              <a:t>Year 11 Crossover Evening. Welcome!</a:t>
            </a:r>
            <a:endParaRPr lang="en-US" sz="72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317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A7DE-1AB3-930E-A837-C419CC9BC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217AF872-6856-3FBA-0A81-CFB3D979F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E274C4E-6F7A-EB1A-76CC-55B285A5C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052A7A72-258F-51A9-2682-92E129A65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8E64075-408A-51CE-BA17-2F47C74A10AE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72FBAB73-8DAB-A6D0-CFFD-7AF9B2B8D0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F18224-73C8-D15C-2D81-B59375AB740B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8A8185-E944-A9B6-21E9-DF297D660495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19E4A-89D9-C821-122D-41826A6C4BA8}"/>
              </a:ext>
            </a:extLst>
          </p:cNvPr>
          <p:cNvSpPr>
            <a:spLocks noGrp="1"/>
          </p:cNvSpPr>
          <p:nvPr/>
        </p:nvSpPr>
        <p:spPr>
          <a:xfrm>
            <a:off x="-269365" y="-620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700" b="1" i="0" u="none" strike="noStrike" dirty="0">
                <a:solidFill>
                  <a:srgbClr val="000000"/>
                </a:solidFill>
                <a:effectLst/>
                <a:latin typeface="+mn-lt"/>
              </a:rPr>
              <a:t>English Language and English Literature GCSE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E52A47-BFA7-D097-CF04-2F114ED97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92" y="1103425"/>
            <a:ext cx="9144000" cy="42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3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48F32-68F9-D200-FC51-A49656134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F75BE6F8-BD0F-AE58-EA77-F0F16272E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CFA3FFC-AB14-DD5D-89C3-278AE86C5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5B13A9C0-6466-C6B8-BCC0-50618E1CA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01F3306-B8D7-E860-779E-9298D317E0CE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EE0E853-9418-FB9C-BA45-CA0EE0F918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485335B-F162-9362-2A43-7BC599FF5979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9333941-77AF-6F30-E3C7-9D6986C8DEA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AF322-2AD7-39EF-B433-61F93C1E3F9B}"/>
              </a:ext>
            </a:extLst>
          </p:cNvPr>
          <p:cNvSpPr>
            <a:spLocks noGrp="1"/>
          </p:cNvSpPr>
          <p:nvPr/>
        </p:nvSpPr>
        <p:spPr>
          <a:xfrm>
            <a:off x="-269365" y="-620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i="0" u="none" strike="noStrike" dirty="0">
                <a:solidFill>
                  <a:srgbClr val="000000"/>
                </a:solidFill>
                <a:effectLst/>
                <a:latin typeface="+mn-lt"/>
              </a:rPr>
              <a:t>What topics are on the exam?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DC733-30CA-18ED-9787-D6CB3F753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" y="1064653"/>
            <a:ext cx="9144000" cy="38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3D8CB-E8CB-07CE-4561-DDE2F53C7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D805B367-FDE4-61C8-1954-A992F2457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C9E5973-4FD8-10F0-6BEC-EEB923161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5F591AA4-05F1-378A-76DD-B5F9E13AA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F0F96B-EEA1-F208-AA1B-3480D737B9CA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44BF6C88-67AD-0FCA-01C3-249067502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15B7832-A914-72F5-75BE-2D052ACDB7A0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AD1CA9C-43AF-141F-79F5-DB8FF39C091A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499AA-D03A-5C15-6FFC-6BCD0F5F8BA2}"/>
              </a:ext>
            </a:extLst>
          </p:cNvPr>
          <p:cNvSpPr>
            <a:spLocks noGrp="1"/>
          </p:cNvSpPr>
          <p:nvPr/>
        </p:nvSpPr>
        <p:spPr>
          <a:xfrm>
            <a:off x="-269365" y="-620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i="0" u="none" strike="noStrike" dirty="0">
                <a:solidFill>
                  <a:srgbClr val="000000"/>
                </a:solidFill>
                <a:effectLst/>
                <a:latin typeface="+mn-lt"/>
              </a:rPr>
              <a:t>How to avoid common mistakes.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1A921-697D-204F-4B99-6FC26E7880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" y="1008169"/>
            <a:ext cx="9144000" cy="436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4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E445D-44E5-79C0-E999-BFEF3B802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B7EFBD00-0049-EA47-B20B-78DFE3D38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8E453D9-7988-A4A3-2189-4D9DE1EDEF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C1E91E8A-629A-98E1-8286-C16E32AD2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DB54DB-3810-C97F-F4EF-D5542198897B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814035DD-6A9F-347C-8D04-6B66F34A69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BF231C-6683-7598-7612-DB6FE459BDFB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0477D70-0824-AEBC-EF69-0E1D5D50A072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D5582-454D-A3BB-3A15-CC0BE63BC41A}"/>
              </a:ext>
            </a:extLst>
          </p:cNvPr>
          <p:cNvSpPr>
            <a:spLocks noGrp="1"/>
          </p:cNvSpPr>
          <p:nvPr/>
        </p:nvSpPr>
        <p:spPr>
          <a:xfrm>
            <a:off x="-269365" y="-620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500" b="1" i="0" u="none" strike="noStrike" dirty="0">
                <a:solidFill>
                  <a:srgbClr val="000000"/>
                </a:solidFill>
                <a:effectLst/>
                <a:latin typeface="+mn-lt"/>
              </a:rPr>
              <a:t>Using the Booklet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DABEB-013A-6246-7137-5CE91D36B6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0127" y="741504"/>
            <a:ext cx="5857317" cy="48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1B055-07BF-F5F4-4A5B-60C6EDF90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38B77876-2F5C-956D-9608-CF1FAD6F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0BBE8D7-7904-FC40-FD40-2BC214034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FD783A2B-7C14-55ED-576D-6B2150E2B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44C715-6F6B-52D5-A1C7-ABBD232E60D2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6ABD951-D038-D374-6A1B-7DA38C6964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72B9D9F-1CCE-6216-B632-E1DCAD989070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11093ED-287F-00F3-8AB4-B0FDEB7BCBC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A1198-800F-67DE-5DA3-14D53816F186}"/>
              </a:ext>
            </a:extLst>
          </p:cNvPr>
          <p:cNvSpPr>
            <a:spLocks noGrp="1"/>
          </p:cNvSpPr>
          <p:nvPr/>
        </p:nvSpPr>
        <p:spPr>
          <a:xfrm>
            <a:off x="-269365" y="-620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0" u="none" strike="noStrike" dirty="0">
                <a:solidFill>
                  <a:srgbClr val="000000"/>
                </a:solidFill>
                <a:effectLst/>
                <a:latin typeface="+mn-lt"/>
              </a:rPr>
              <a:t>Example Task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4EB2D5-038A-CA4E-1041-E81B737AB1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236" y="749901"/>
            <a:ext cx="4640838" cy="51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31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229BE-8EA7-C386-E682-96E61198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E1FEB907-3D79-D3A9-3E6D-C0E12F8E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409BD0A-AEEA-58EB-8C20-EDA1AF575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2D4B1F8D-2700-45C8-5C8E-972B4353A0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7BF052-62C0-DBD6-3A73-00A2F163192B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4D799E1-64BB-1924-CDB5-A31C27E5DA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6AC00AB-7424-C8B7-756D-509DA3BE65CE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00ED712-90D7-E6C4-BBD6-AD3ED2B105B9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07913-D6B9-5D51-6A96-8B3B8C566E4B}"/>
              </a:ext>
            </a:extLst>
          </p:cNvPr>
          <p:cNvSpPr>
            <a:spLocks noGrp="1"/>
          </p:cNvSpPr>
          <p:nvPr/>
        </p:nvSpPr>
        <p:spPr>
          <a:xfrm>
            <a:off x="-444463" y="82443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300" b="1" i="0" u="none" strike="noStrike" dirty="0">
                <a:solidFill>
                  <a:srgbClr val="000000"/>
                </a:solidFill>
                <a:effectLst/>
                <a:latin typeface="+mn-lt"/>
              </a:rPr>
              <a:t>You’ve got this!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Aptos Display" panose="020B0004020202020204" pitchFamily="34" charset="0"/>
              </a:rPr>
              <a:t>​</a:t>
            </a:r>
            <a:endParaRPr lang="en-GB" sz="4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E3327-E19C-A0F0-5107-64575E9F27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888" y="1120643"/>
            <a:ext cx="8643289" cy="11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8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749D-7E03-F6E7-EB26-D2EA94FEB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E72A0BDF-6CDF-F3EF-3494-A1A89A77E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EA5407F-DE27-4AB0-99C6-F2FD62BCA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1BEFAE51-2B6A-6AE0-E16B-BF32F35BB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CA66574-0C25-9392-7F4C-7DE38391A0FD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B3274FB2-4E3A-73C0-4F88-455DCD6515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02AA60-2B20-4FB0-81B3-02C845A04067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F81BECA-68C4-8423-3398-82C3ADF8A7EE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70EF09-FC23-1585-FD10-BC72D6D4F2E5}"/>
              </a:ext>
            </a:extLst>
          </p:cNvPr>
          <p:cNvSpPr txBox="1"/>
          <p:nvPr/>
        </p:nvSpPr>
        <p:spPr>
          <a:xfrm>
            <a:off x="155727" y="-1377"/>
            <a:ext cx="900305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>
                <a:cs typeface="Calibri"/>
              </a:rPr>
              <a:t>Science –Quick wins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F264CB-7C68-0D8D-82F2-04B77CCDDBE2}"/>
              </a:ext>
            </a:extLst>
          </p:cNvPr>
          <p:cNvSpPr txBox="1"/>
          <p:nvPr/>
        </p:nvSpPr>
        <p:spPr>
          <a:xfrm>
            <a:off x="155727" y="723868"/>
            <a:ext cx="85395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4000" dirty="0"/>
              <a:t>Use of SENECA link- updated in SMHK.</a:t>
            </a:r>
          </a:p>
          <a:p>
            <a:pPr marL="342900" indent="-342900">
              <a:buAutoNum type="arabicPeriod"/>
            </a:pPr>
            <a:r>
              <a:rPr lang="en-GB" sz="4000" dirty="0"/>
              <a:t>Use of past GCSE questions on Biology, Chemistry and Physics PPT updated in SMHK.</a:t>
            </a:r>
          </a:p>
          <a:p>
            <a:pPr marL="342900" indent="-342900">
              <a:buAutoNum type="arabicPeriod"/>
            </a:pPr>
            <a:r>
              <a:rPr lang="en-GB" sz="4000" dirty="0"/>
              <a:t>Use of Science revision pack-Edexcel exam board.</a:t>
            </a:r>
          </a:p>
          <a:p>
            <a:pPr marL="342900" indent="-342900">
              <a:buAutoNum type="arabicPeriod"/>
            </a:pPr>
            <a:r>
              <a:rPr lang="en-GB" sz="4000" dirty="0"/>
              <a:t>Be in every lesson, high quality teaching.</a:t>
            </a:r>
          </a:p>
        </p:txBody>
      </p:sp>
    </p:spTree>
    <p:extLst>
      <p:ext uri="{BB962C8B-B14F-4D97-AF65-F5344CB8AC3E}">
        <p14:creationId xmlns:p14="http://schemas.microsoft.com/office/powerpoint/2010/main" val="896939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0B275-C830-67CB-E4CC-29B4256B2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2D194A1D-9094-CD7C-3F62-8B612E92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B4D63C0E-19E2-F57D-33AE-CA7438C2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03BB1F75-D875-EB43-F28A-91789E54C5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1C6E252-198A-1925-1275-E5AD0C9B54EE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ECC9503D-FC53-6AEC-866C-12E5A9A8F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88DBDB3-A96C-3F3C-D521-D0DD784C4E46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1119676-D6BE-4E44-FB4B-C33505939964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FC144D1-06E1-FCA8-15C1-A290D4A5E8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20979"/>
              </p:ext>
            </p:extLst>
          </p:nvPr>
        </p:nvGraphicFramePr>
        <p:xfrm>
          <a:off x="247400" y="513127"/>
          <a:ext cx="8613224" cy="5332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GrilledCheese BTN" panose="020B0604060402040206" pitchFamily="34" charset="0"/>
                        </a:rPr>
                        <a:t>Bio Paper 2 – 1/3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>
                          <a:solidFill>
                            <a:schemeClr val="tx1"/>
                          </a:solidFill>
                          <a:latin typeface="GrilledCheese BTN" panose="020B0604060402040206" pitchFamily="34" charset="0"/>
                        </a:rPr>
                        <a:t>Chem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GrilledCheese BTN" panose="020B0604060402040206" pitchFamily="34" charset="0"/>
                        </a:rPr>
                        <a:t> Paper 4 – 1/3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GrilledCheese BTN" panose="020B0604060402040206" pitchFamily="34" charset="0"/>
                        </a:rPr>
                        <a:t>Phys Paper 6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  <a:latin typeface="GrilledCheese BTN" panose="020B0604060402040206" pitchFamily="34" charset="0"/>
                        </a:rPr>
                        <a:t> – 1/3 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GrilledCheese BTN" panose="020B06040604020402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99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Microscopes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Cells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Enzymes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Osmosis,</a:t>
                      </a:r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 diffusion, active transport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Photosynthesis and factors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Transpiration &amp; translocation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Hormones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Menstrual cycle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Diabetes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Transport &amp; exchange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Circulatory system 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Respiration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Ecosystems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Abiotic &amp; Biotic factors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Parasitism &amp; mutualism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Water, carbon, nitrogen cycle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Atom,</a:t>
                      </a:r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 atomic &amp; mass number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Periodic table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Electronic configuration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Ionic &amp; covalent bonds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Diamond, graphite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Metal properties</a:t>
                      </a:r>
                      <a:endParaRPr lang="en-GB" sz="1800" b="0" dirty="0">
                        <a:latin typeface="GrilledCheese BTN" panose="020B0604060402040206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Calculations</a:t>
                      </a:r>
                      <a:endParaRPr lang="en-GB" sz="1800" b="0" dirty="0">
                        <a:latin typeface="GrilledCheese BTN" panose="020B0604060402040206" pitchFamily="34" charset="0"/>
                      </a:endParaRP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Groups 1,</a:t>
                      </a:r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 7 and 0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Rates of reaction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Exothermic &amp; endothermic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Energy changes 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Hydrocarbons &amp; fractional distillation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Combustion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Changing atmosphere</a:t>
                      </a:r>
                      <a:endParaRPr lang="en-GB" sz="1800" b="0" dirty="0">
                        <a:latin typeface="GrilledCheese BTN" panose="020B06040604020402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Work and power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Vector diagrams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Electric circuits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Current and </a:t>
                      </a:r>
                      <a:r>
                        <a:rPr lang="en-GB" sz="1800" b="0" dirty="0" err="1">
                          <a:latin typeface="GrilledCheese BTN" panose="020B0604060402040206" pitchFamily="34" charset="0"/>
                        </a:rPr>
                        <a:t>p.d</a:t>
                      </a:r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Resistance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Power &amp; transfer of energy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Electrical safety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Magnets &amp; electromagnets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Transformers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Particles</a:t>
                      </a:r>
                    </a:p>
                    <a:p>
                      <a:pPr algn="ctr"/>
                      <a:r>
                        <a:rPr lang="en-GB" sz="1800" b="0" dirty="0">
                          <a:latin typeface="GrilledCheese BTN" panose="020B0604060402040206" pitchFamily="34" charset="0"/>
                        </a:rPr>
                        <a:t>Energy</a:t>
                      </a:r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 calculations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Gas temp and pressure</a:t>
                      </a:r>
                    </a:p>
                    <a:p>
                      <a:pPr algn="ctr"/>
                      <a:r>
                        <a:rPr lang="en-GB" sz="1800" b="0" baseline="0" dirty="0">
                          <a:latin typeface="GrilledCheese BTN" panose="020B0604060402040206" pitchFamily="34" charset="0"/>
                        </a:rPr>
                        <a:t>Hooke’s law</a:t>
                      </a:r>
                      <a:endParaRPr lang="en-GB" sz="1800" b="0" dirty="0">
                        <a:latin typeface="GrilledCheese BTN" panose="020B0604060402040206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A67DB84-0E14-1E6A-9A18-85E52E3D616B}"/>
              </a:ext>
            </a:extLst>
          </p:cNvPr>
          <p:cNvSpPr/>
          <p:nvPr/>
        </p:nvSpPr>
        <p:spPr>
          <a:xfrm>
            <a:off x="5886" y="-10093"/>
            <a:ext cx="9253984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rilledCheese BTN" panose="020B0604060402040206" pitchFamily="34" charset="0"/>
              </a:rPr>
              <a:t>GCSE Science Combined/ Double–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rilledCheese BTN" panose="020B0604060402040206" pitchFamily="34" charset="0"/>
              </a:rPr>
              <a:t>Edexcel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rilledCheese BTN" panose="020B0604060402040206" pitchFamily="34" charset="0"/>
              </a:rPr>
              <a:t> yr11 content 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482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4418D-0993-986A-57BE-871377665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15B55BDF-25D6-3471-E618-339E489FB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3DCA383-BC7F-E4F3-E508-31CE46348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7A658196-F5CE-456C-F5EF-16DA76B59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7215345-AA64-7D68-4A3C-52D2BF6E7A2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FDCDC0B7-EF83-9183-853F-F7BECEA27D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6038C45-C99F-FFEC-F8EB-3C1DF6A6FA94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D283DFA-F9F3-52DB-7935-64B575D9758F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2F5EF-A19C-B005-9444-F36CD32C3512}"/>
              </a:ext>
            </a:extLst>
          </p:cNvPr>
          <p:cNvSpPr txBox="1">
            <a:spLocks/>
          </p:cNvSpPr>
          <p:nvPr/>
        </p:nvSpPr>
        <p:spPr>
          <a:xfrm>
            <a:off x="622764" y="13664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Exam Pack-How to use-R/A/G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A11101-13B5-9108-73CB-4B5A36E57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536" y="807971"/>
            <a:ext cx="8050106" cy="48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3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7544F-EC6D-24FA-25DF-989DBF695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A813569E-F431-6F78-0084-6111F6EF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B5B869D-12F7-CF63-8E15-35E331F24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E927A783-40DE-CFBC-6368-920559A4D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A17B04-15A7-66A9-0BAA-EBD289A43BE1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57664AC3-421C-D9A7-B311-E56C18480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A33439-1C1D-474E-4CB1-DBFD4C25800E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7B69AA-33B7-397A-A8E1-A48EACCF3532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B3E85A9-FE26-3151-D043-A44A9453A128}"/>
              </a:ext>
            </a:extLst>
          </p:cNvPr>
          <p:cNvSpPr txBox="1">
            <a:spLocks/>
          </p:cNvSpPr>
          <p:nvPr/>
        </p:nvSpPr>
        <p:spPr>
          <a:xfrm>
            <a:off x="346548" y="9616"/>
            <a:ext cx="85153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/>
              <a:t>Exam Pack- Aim to improve 5-6 marks</a:t>
            </a:r>
            <a:endParaRPr lang="en-GB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47A379-2C29-EF58-4476-956BCDDBCD75}"/>
              </a:ext>
            </a:extLst>
          </p:cNvPr>
          <p:cNvSpPr txBox="1"/>
          <p:nvPr/>
        </p:nvSpPr>
        <p:spPr>
          <a:xfrm>
            <a:off x="74359" y="1194321"/>
            <a:ext cx="8787539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-</a:t>
            </a:r>
            <a:r>
              <a:rPr lang="en-GB" sz="3600" dirty="0">
                <a:highlight>
                  <a:srgbClr val="FFFF00"/>
                </a:highlight>
              </a:rPr>
              <a:t>Remember 5 to 6 marks can help you achieve a grade in foundation paper.</a:t>
            </a:r>
          </a:p>
          <a:p>
            <a:r>
              <a:rPr lang="en-GB" sz="3600" dirty="0"/>
              <a:t>-Red/Green /Amber rate the specification points.</a:t>
            </a:r>
          </a:p>
          <a:p>
            <a:r>
              <a:rPr lang="en-GB" sz="3600" dirty="0"/>
              <a:t>-Prioritise start revising one or two points highlighted in RED. Use the assigned Seneca link/ revision video/ revision guide page to improve your knowledge.</a:t>
            </a:r>
          </a:p>
        </p:txBody>
      </p:sp>
    </p:spTree>
    <p:extLst>
      <p:ext uri="{BB962C8B-B14F-4D97-AF65-F5344CB8AC3E}">
        <p14:creationId xmlns:p14="http://schemas.microsoft.com/office/powerpoint/2010/main" val="193655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F4C2D-DBE5-4CE8-7DF7-06C012E3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AD0C0DE1-68CB-49A5-B096-B33E761F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165BF0C-C4D0-A1D2-7BE1-D2A192CF7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17C831C3-F467-4214-1678-74F348FA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AA2382-18A1-B5AB-FA1C-678C22B2CBD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BF26055-23DD-ACE0-3E2F-C18A82715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01EAE73-9E79-8ABA-9256-7078DE589A8B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9A33D5C-7CF0-7662-0971-741E3A340D9E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9FC763-4A13-2603-DB54-46E3FB316F3F}"/>
              </a:ext>
            </a:extLst>
          </p:cNvPr>
          <p:cNvSpPr txBox="1"/>
          <p:nvPr/>
        </p:nvSpPr>
        <p:spPr>
          <a:xfrm>
            <a:off x="-4715" y="-1377"/>
            <a:ext cx="9163501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 dirty="0">
                <a:cs typeface="Calibri"/>
              </a:rPr>
              <a:t>Why today? Why now?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A7C29A-013D-D054-2B9F-32A9E2EA3D2C}"/>
              </a:ext>
            </a:extLst>
          </p:cNvPr>
          <p:cNvSpPr/>
          <p:nvPr/>
        </p:nvSpPr>
        <p:spPr>
          <a:xfrm>
            <a:off x="853132" y="1809345"/>
            <a:ext cx="596289" cy="17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8C113-1EFC-3795-214F-2BF5290BCBAA}"/>
              </a:ext>
            </a:extLst>
          </p:cNvPr>
          <p:cNvSpPr/>
          <p:nvPr/>
        </p:nvSpPr>
        <p:spPr>
          <a:xfrm>
            <a:off x="901770" y="2993859"/>
            <a:ext cx="596289" cy="17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A7CDF2-C780-ABED-D98E-087CD89F2043}"/>
              </a:ext>
            </a:extLst>
          </p:cNvPr>
          <p:cNvSpPr txBox="1"/>
          <p:nvPr/>
        </p:nvSpPr>
        <p:spPr>
          <a:xfrm>
            <a:off x="289792" y="1090107"/>
            <a:ext cx="85744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Students have…..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3 Core Lessons left before PPE’s begin</a:t>
            </a:r>
          </a:p>
          <a:p>
            <a:pPr algn="ctr"/>
            <a:r>
              <a:rPr lang="en-GB" sz="3200" dirty="0"/>
              <a:t>1 Options Lessons left before PPE’s begin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And…..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48 Core Lessons left before the Summer Exams</a:t>
            </a:r>
          </a:p>
          <a:p>
            <a:pPr algn="ctr"/>
            <a:r>
              <a:rPr lang="en-GB" sz="3200" dirty="0"/>
              <a:t>28 Options Lessons left before the Summer Exams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579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4DC8D2-71D5-D725-8D31-01282782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542F2DE8-823C-FF90-E284-B2A5FAE92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BE19BCC-8D3B-7E6F-11D9-749C3C1EC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B5695740-6505-A8DE-747B-2C1D3C9D39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8F04C9-F6F3-C1BB-1CE6-676FADB8A42A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77BEAC3F-290E-DF95-CEE3-AAA71DFB9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FEA83E0-333C-C0B6-B5F6-2D2FFA01A980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DC7DD1-A47D-B843-2C35-C6DFFA589DF3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689C28-D6B5-046E-7394-67F5015F6CA0}"/>
              </a:ext>
            </a:extLst>
          </p:cNvPr>
          <p:cNvSpPr txBox="1">
            <a:spLocks/>
          </p:cNvSpPr>
          <p:nvPr/>
        </p:nvSpPr>
        <p:spPr>
          <a:xfrm>
            <a:off x="1225684" y="9616"/>
            <a:ext cx="76362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u="sng" dirty="0">
                <a:latin typeface="+mn-lt"/>
              </a:rPr>
              <a:t>PPE Timetable</a:t>
            </a:r>
          </a:p>
        </p:txBody>
      </p:sp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914DEBB0-70F3-469C-569C-9625AD397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7" y="1232190"/>
            <a:ext cx="8833448" cy="3675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376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C322-3017-163A-1F9D-D001B3AC0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4786779E-DE70-0F6D-B354-3391E671F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E4DBE65-AB40-5A8E-80B4-E7CE65103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4AB18700-29D4-5930-FEAF-D7A979720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B5B0CC8-0377-283E-158D-04116C5EC634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E41F0187-F5A1-6A2A-C09F-82EEAB93F0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E156CB-F247-9196-C93D-23CE09D7AD10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6CE3ACA-3B20-9F8A-9E22-57927F379B19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F83E75-B8DD-CB95-0DB4-3194AB9215E4}"/>
              </a:ext>
            </a:extLst>
          </p:cNvPr>
          <p:cNvSpPr txBox="1">
            <a:spLocks/>
          </p:cNvSpPr>
          <p:nvPr/>
        </p:nvSpPr>
        <p:spPr>
          <a:xfrm>
            <a:off x="1225684" y="9616"/>
            <a:ext cx="76362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u="sng" dirty="0">
                <a:latin typeface="+mn-lt"/>
              </a:rPr>
              <a:t>PPE Timetable</a:t>
            </a:r>
          </a:p>
        </p:txBody>
      </p:sp>
      <p:pic>
        <p:nvPicPr>
          <p:cNvPr id="3" name="Picture 2" descr="Image preview">
            <a:extLst>
              <a:ext uri="{FF2B5EF4-FFF2-40B4-BE49-F238E27FC236}">
                <a16:creationId xmlns:a16="http://schemas.microsoft.com/office/drawing/2014/main" id="{BBF81343-3121-1029-CFE4-ED18785F4C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7" y="1181131"/>
            <a:ext cx="8766986" cy="3585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63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07213-DA2D-609D-E121-A5C1A4211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2C19B197-AC31-BFFB-A739-7B9BA39D6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53079A8-D426-756F-0D4D-EEA731ABD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445A8249-AF24-B45F-F3F6-40330CFFF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7384FBE-FB0A-F7B0-179A-0B35B4C3E3FD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7C7841A-D6EA-3701-D629-45D0F1ABDD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2EE9EE-A939-675E-D7DB-A20027EA7034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94F6E08-B9B0-E232-DE44-0775DFB7F8EE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A2EFAA-514F-4567-84F9-2054780296AB}"/>
              </a:ext>
            </a:extLst>
          </p:cNvPr>
          <p:cNvSpPr txBox="1">
            <a:spLocks/>
          </p:cNvSpPr>
          <p:nvPr/>
        </p:nvSpPr>
        <p:spPr>
          <a:xfrm>
            <a:off x="1225684" y="9616"/>
            <a:ext cx="7636213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u="sng" dirty="0">
                <a:latin typeface="+mn-lt"/>
              </a:rPr>
              <a:t>PPE Timetable</a:t>
            </a:r>
          </a:p>
        </p:txBody>
      </p:sp>
      <p:pic>
        <p:nvPicPr>
          <p:cNvPr id="2" name="Picture 1" descr="Image preview">
            <a:extLst>
              <a:ext uri="{FF2B5EF4-FFF2-40B4-BE49-F238E27FC236}">
                <a16:creationId xmlns:a16="http://schemas.microsoft.com/office/drawing/2014/main" id="{1AD831E7-CF73-519D-8E5F-2909FC826F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5" y="1205783"/>
            <a:ext cx="8617070" cy="3575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82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F4C2D-DBE5-4CE8-7DF7-06C012E3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AD0C0DE1-68CB-49A5-B096-B33E761F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165BF0C-C4D0-A1D2-7BE1-D2A192CF7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17C831C3-F467-4214-1678-74F348FA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AA2382-18A1-B5AB-FA1C-678C22B2CBDF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1BF26055-23DD-ACE0-3E2F-C18A82715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9A33D5C-7CF0-7662-0971-741E3A340D9E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0FDB3-9F6A-A917-3246-5FF49B5C6324}"/>
              </a:ext>
            </a:extLst>
          </p:cNvPr>
          <p:cNvSpPr txBox="1"/>
          <p:nvPr/>
        </p:nvSpPr>
        <p:spPr>
          <a:xfrm>
            <a:off x="155727" y="85547"/>
            <a:ext cx="912783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600" b="1" dirty="0">
                <a:ea typeface="Calibri"/>
                <a:cs typeface="Calibri"/>
              </a:rPr>
              <a:t>Are you exam ready? </a:t>
            </a:r>
          </a:p>
        </p:txBody>
      </p:sp>
      <p:pic>
        <p:nvPicPr>
          <p:cNvPr id="2050" name="Picture 2" descr="Clear Pencil Case 21cm x 10cm image number 1">
            <a:extLst>
              <a:ext uri="{FF2B5EF4-FFF2-40B4-BE49-F238E27FC236}">
                <a16:creationId xmlns:a16="http://schemas.microsoft.com/office/drawing/2014/main" id="{DF50B523-2769-EB91-89D4-28814F927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7" b="27260"/>
          <a:stretch/>
        </p:blipFill>
        <p:spPr bwMode="auto">
          <a:xfrm rot="526847">
            <a:off x="475091" y="1460603"/>
            <a:ext cx="5534185" cy="302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sio FX-83GT CW Scientific Calculator - Pack of 30">
            <a:extLst>
              <a:ext uri="{FF2B5EF4-FFF2-40B4-BE49-F238E27FC236}">
                <a16:creationId xmlns:a16="http://schemas.microsoft.com/office/drawing/2014/main" id="{209CD2FC-18EB-C474-B876-2B8B2FDC3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4" t="13746" r="27904" b="13451"/>
          <a:stretch/>
        </p:blipFill>
        <p:spPr bwMode="auto">
          <a:xfrm rot="21182348">
            <a:off x="6469679" y="1186688"/>
            <a:ext cx="2406359" cy="408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27F4DD-EA97-4EB1-0080-73717673AD24}"/>
              </a:ext>
            </a:extLst>
          </p:cNvPr>
          <p:cNvSpPr txBox="1"/>
          <p:nvPr/>
        </p:nvSpPr>
        <p:spPr>
          <a:xfrm>
            <a:off x="83003" y="4857984"/>
            <a:ext cx="71738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ea typeface="Calibri"/>
                <a:cs typeface="Calibri"/>
              </a:rPr>
              <a:t>Little details matter!</a:t>
            </a:r>
          </a:p>
        </p:txBody>
      </p:sp>
    </p:spTree>
    <p:extLst>
      <p:ext uri="{BB962C8B-B14F-4D97-AF65-F5344CB8AC3E}">
        <p14:creationId xmlns:p14="http://schemas.microsoft.com/office/powerpoint/2010/main" val="363367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322247-BE28-3575-9DF8-F958A5093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22864716-4471-4E06-06E1-25B55384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7A0567E-3B4B-AD9E-8021-D550014BC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67C86447-AE18-0BD2-79C1-B72FB3C53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A64BC50-32D3-06F4-B2AF-D4DBB3C0FF7B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44B1904-AF6D-0DBB-3248-25C0D105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D8905B7-1A91-F8B7-FC81-650AC39C7EFA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CFE9C3A-1700-2EFB-BA81-0DBB5B7C0250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34D22-E6F3-C1C6-E76C-81EB34BD0ECE}"/>
              </a:ext>
            </a:extLst>
          </p:cNvPr>
          <p:cNvSpPr txBox="1"/>
          <p:nvPr/>
        </p:nvSpPr>
        <p:spPr>
          <a:xfrm>
            <a:off x="155727" y="-1377"/>
            <a:ext cx="9698392" cy="55707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800" b="1" dirty="0">
                <a:cs typeface="Calibri"/>
              </a:rPr>
              <a:t>Thank you!</a:t>
            </a:r>
          </a:p>
          <a:p>
            <a:endParaRPr lang="en-US" sz="4400" b="1" dirty="0">
              <a:cs typeface="Calibri"/>
            </a:endParaRPr>
          </a:p>
          <a:p>
            <a:r>
              <a:rPr lang="en-US" sz="4400" b="1" dirty="0" err="1">
                <a:cs typeface="Calibri"/>
              </a:rPr>
              <a:t>Maths</a:t>
            </a:r>
            <a:r>
              <a:rPr lang="en-US" sz="4400" b="1" dirty="0">
                <a:cs typeface="Calibri"/>
              </a:rPr>
              <a:t> – </a:t>
            </a:r>
            <a:r>
              <a:rPr lang="en-US" sz="4400" b="1" dirty="0">
                <a:cs typeface="Calibri"/>
                <a:hlinkClick r:id="rId7"/>
              </a:rPr>
              <a:t>Josh.hocking@clf.uk</a:t>
            </a:r>
            <a:endParaRPr lang="en-US" sz="4400" b="1" dirty="0">
              <a:cs typeface="Calibri"/>
            </a:endParaRPr>
          </a:p>
          <a:p>
            <a:r>
              <a:rPr lang="en-US" sz="4400" b="1" dirty="0">
                <a:cs typeface="Calibri"/>
              </a:rPr>
              <a:t>English – </a:t>
            </a:r>
            <a:r>
              <a:rPr lang="en-US" sz="4400" b="1" dirty="0">
                <a:cs typeface="Calibri"/>
                <a:hlinkClick r:id="rId8"/>
              </a:rPr>
              <a:t>Abi.morgan-patel@clf.uk</a:t>
            </a:r>
            <a:endParaRPr lang="en-US" sz="4400" b="1" dirty="0">
              <a:cs typeface="Calibri"/>
            </a:endParaRPr>
          </a:p>
          <a:p>
            <a:r>
              <a:rPr lang="en-US" sz="4400" b="1" dirty="0">
                <a:cs typeface="Calibri"/>
              </a:rPr>
              <a:t>Science – </a:t>
            </a:r>
            <a:r>
              <a:rPr lang="en-US" sz="4400" b="1" dirty="0">
                <a:cs typeface="Calibri"/>
                <a:hlinkClick r:id="rId9"/>
              </a:rPr>
              <a:t>Sara.Thomas@clf.uk</a:t>
            </a:r>
            <a:endParaRPr lang="en-US" sz="4400" b="1" dirty="0">
              <a:cs typeface="Calibri"/>
            </a:endParaRPr>
          </a:p>
          <a:p>
            <a:r>
              <a:rPr lang="en-US" sz="4400" b="1" dirty="0">
                <a:cs typeface="Calibri"/>
              </a:rPr>
              <a:t>Pastoral Support - </a:t>
            </a:r>
            <a:r>
              <a:rPr lang="en-US" sz="4400" b="1" dirty="0">
                <a:cs typeface="Calibri"/>
                <a:hlinkClick r:id="rId10"/>
              </a:rPr>
              <a:t>Kelly.Thorne@clf.uk</a:t>
            </a:r>
            <a:r>
              <a:rPr lang="en-US" sz="4400" b="1" dirty="0">
                <a:cs typeface="Calibri"/>
              </a:rPr>
              <a:t> </a:t>
            </a:r>
          </a:p>
          <a:p>
            <a:pPr algn="ctr"/>
            <a:endParaRPr lang="en-US" sz="4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0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508FC-B02C-72EB-B771-359129FB9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53BAE8EC-9776-1C5D-BC3C-FD4982F09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A42CD5D-6B89-0FB0-ACCE-1535CB8579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62C57DB7-45C8-65A1-72A8-54A582EA6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CD239D2-A60E-75A6-469E-F4D535FE4393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25A6A789-9E11-FE2C-983B-F50165831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AC17A6-9E86-E118-3902-9AE45AC6C7BA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1E2221C-2469-4A18-0BF8-1547DCA405B5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4D28A-E8AF-54A6-B803-241313670651}"/>
              </a:ext>
            </a:extLst>
          </p:cNvPr>
          <p:cNvSpPr txBox="1"/>
          <p:nvPr/>
        </p:nvSpPr>
        <p:spPr>
          <a:xfrm>
            <a:off x="-4715" y="-1377"/>
            <a:ext cx="916350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>
                <a:cs typeface="Calibri"/>
              </a:rPr>
              <a:t>Attend After Academy Intervention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687195-4F21-2B72-DF48-64206330C8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135" y="854273"/>
            <a:ext cx="7601729" cy="367069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1F309C-E6E8-8AF2-9EEA-9A69B9D5492C}"/>
              </a:ext>
            </a:extLst>
          </p:cNvPr>
          <p:cNvSpPr/>
          <p:nvPr/>
        </p:nvSpPr>
        <p:spPr>
          <a:xfrm>
            <a:off x="853132" y="1809345"/>
            <a:ext cx="596289" cy="17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8A8BFA-7162-3EFB-E84A-CC46235F702D}"/>
              </a:ext>
            </a:extLst>
          </p:cNvPr>
          <p:cNvSpPr/>
          <p:nvPr/>
        </p:nvSpPr>
        <p:spPr>
          <a:xfrm>
            <a:off x="901770" y="2993859"/>
            <a:ext cx="596289" cy="17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53173-C32B-21D5-BE52-EBDFC3939A58}"/>
              </a:ext>
            </a:extLst>
          </p:cNvPr>
          <p:cNvSpPr txBox="1"/>
          <p:nvPr/>
        </p:nvSpPr>
        <p:spPr>
          <a:xfrm>
            <a:off x="527726" y="4723305"/>
            <a:ext cx="72544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Sessions run from 3pm – 3:50pm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is not in place of revision. It supplements it.</a:t>
            </a:r>
          </a:p>
        </p:txBody>
      </p:sp>
    </p:spTree>
    <p:extLst>
      <p:ext uri="{BB962C8B-B14F-4D97-AF65-F5344CB8AC3E}">
        <p14:creationId xmlns:p14="http://schemas.microsoft.com/office/powerpoint/2010/main" val="1230085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327A2-F8EB-6C42-AD5B-ADC71E113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17E7A1B1-7786-B554-4329-16950EF84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0B625101-FC6F-4EBA-D3D5-C3F57EE41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5403728A-3B74-C3ED-3800-5F49B3B34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C920BDA-AA09-8D47-F21E-771672E1E464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77F2A272-1B87-2D0B-422B-F3ED8C772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E116266-B777-0303-4A37-C8706058EC68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76796CA-EC72-1BCC-B8C2-A7882C180A01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1DD342-4AB4-7092-3F31-C5F018AC1450}"/>
              </a:ext>
            </a:extLst>
          </p:cNvPr>
          <p:cNvSpPr txBox="1"/>
          <p:nvPr/>
        </p:nvSpPr>
        <p:spPr>
          <a:xfrm>
            <a:off x="54368" y="54756"/>
            <a:ext cx="916350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cs typeface="Calibri"/>
              </a:rPr>
              <a:t>What will make the difference in </a:t>
            </a:r>
            <a:r>
              <a:rPr lang="en-US" sz="4000" b="1" dirty="0" err="1">
                <a:cs typeface="Calibri"/>
              </a:rPr>
              <a:t>Maths</a:t>
            </a:r>
            <a:r>
              <a:rPr lang="en-US" sz="4000" b="1" dirty="0">
                <a:cs typeface="Calibri"/>
              </a:rPr>
              <a:t>?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739BF-4164-84F6-860E-035BD6373B29}"/>
              </a:ext>
            </a:extLst>
          </p:cNvPr>
          <p:cNvSpPr txBox="1"/>
          <p:nvPr/>
        </p:nvSpPr>
        <p:spPr>
          <a:xfrm>
            <a:off x="198230" y="1013905"/>
            <a:ext cx="87357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There are 3 main ways to shift the grade.</a:t>
            </a:r>
          </a:p>
          <a:p>
            <a:endParaRPr lang="en-GB" sz="3200" dirty="0"/>
          </a:p>
          <a:p>
            <a:pPr marL="457200" indent="-457200">
              <a:buFontTx/>
              <a:buAutoNum type="arabicParenR"/>
            </a:pPr>
            <a:r>
              <a:rPr lang="en-GB" sz="3200" dirty="0"/>
              <a:t>Engaging in every lesson, everyday and attending intervention </a:t>
            </a:r>
          </a:p>
          <a:p>
            <a:pPr marL="457200" indent="-457200">
              <a:buFontTx/>
              <a:buAutoNum type="arabicParenR"/>
            </a:pPr>
            <a:endParaRPr lang="en-GB" sz="3200" dirty="0"/>
          </a:p>
          <a:p>
            <a:pPr marL="457200" indent="-457200">
              <a:buAutoNum type="arabicParenR"/>
            </a:pPr>
            <a:r>
              <a:rPr lang="en-GB" sz="3200" dirty="0"/>
              <a:t>Using the exam pack effectively </a:t>
            </a:r>
          </a:p>
          <a:p>
            <a:pPr marL="457200" indent="-457200">
              <a:buAutoNum type="arabicParenR"/>
            </a:pPr>
            <a:endParaRPr lang="en-GB" sz="3200" dirty="0"/>
          </a:p>
          <a:p>
            <a:pPr marL="457200" indent="-457200">
              <a:buAutoNum type="arabicParenR"/>
            </a:pPr>
            <a:r>
              <a:rPr lang="en-GB" sz="3200" dirty="0"/>
              <a:t>Taking advantage of individual feedback – </a:t>
            </a:r>
            <a:r>
              <a:rPr lang="en-GB" sz="3200" dirty="0" err="1"/>
              <a:t>Sparx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571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029FD-F8A7-7159-AB4D-0250E1443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890E287B-BC77-90E2-4D7C-A634CF75F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3868647-FBFC-E12A-67EE-6C8F6897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C5E66076-6326-C490-D813-08D803A0B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4E55DD-25FA-5B70-1602-7EA100CFF8DC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376A7DD-3C65-1FF8-E7BB-5A1CBBC3C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FDD67F3-55D1-02B6-33B2-64E92DE70B82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23B0757-7138-CBBA-F531-31749630F5F5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49A520-2AEA-1DC5-5933-9EFA652726C7}"/>
              </a:ext>
            </a:extLst>
          </p:cNvPr>
          <p:cNvSpPr txBox="1"/>
          <p:nvPr/>
        </p:nvSpPr>
        <p:spPr>
          <a:xfrm>
            <a:off x="-4715" y="-1377"/>
            <a:ext cx="916350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cs typeface="Calibri"/>
              </a:rPr>
              <a:t>Maximising</a:t>
            </a:r>
            <a:r>
              <a:rPr lang="en-US" sz="4400" b="1" dirty="0">
                <a:cs typeface="Calibri"/>
              </a:rPr>
              <a:t> the use of the Exam Pack </a:t>
            </a:r>
            <a:endParaRPr lang="en-US" sz="2000" dirty="0"/>
          </a:p>
        </p:txBody>
      </p:sp>
      <p:pic>
        <p:nvPicPr>
          <p:cNvPr id="2" name="Picture 2" descr="Image preview">
            <a:extLst>
              <a:ext uri="{FF2B5EF4-FFF2-40B4-BE49-F238E27FC236}">
                <a16:creationId xmlns:a16="http://schemas.microsoft.com/office/drawing/2014/main" id="{75878E4D-9071-D1CA-715B-B65C556B5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6" t="8569" b="7757"/>
          <a:stretch/>
        </p:blipFill>
        <p:spPr bwMode="auto">
          <a:xfrm rot="5118445">
            <a:off x="993882" y="831322"/>
            <a:ext cx="3624488" cy="50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C1852B-D0E5-7E08-5185-913E0E23D4AB}"/>
              </a:ext>
            </a:extLst>
          </p:cNvPr>
          <p:cNvSpPr txBox="1"/>
          <p:nvPr/>
        </p:nvSpPr>
        <p:spPr>
          <a:xfrm>
            <a:off x="5314815" y="1693980"/>
            <a:ext cx="3934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pack contains 12 past exam papers with 12 worked answers to help you check and mark your work. </a:t>
            </a:r>
          </a:p>
        </p:txBody>
      </p:sp>
    </p:spTree>
    <p:extLst>
      <p:ext uri="{BB962C8B-B14F-4D97-AF65-F5344CB8AC3E}">
        <p14:creationId xmlns:p14="http://schemas.microsoft.com/office/powerpoint/2010/main" val="236591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72F3D-E110-DF92-6B7F-9A438B4AD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E6264E38-5319-E08C-BF6E-23C2B2EAD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5" y="309740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6E665A1C-1CFC-D5AC-342C-208BB75EC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57599F27-E579-F1FC-08CC-0700BF4D1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BF9B5-F7C4-50B3-54BA-98EA873F7030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1888C73-4381-AD46-0BC9-1E728D7A1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89B4DA5-FC27-48CC-88F6-7E06EACAC5E1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312F85-CAC0-2E95-348E-31EAD1DB83FE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DA0888-E820-B8E5-709B-3C4D391B2391}"/>
              </a:ext>
            </a:extLst>
          </p:cNvPr>
          <p:cNvSpPr txBox="1"/>
          <p:nvPr/>
        </p:nvSpPr>
        <p:spPr>
          <a:xfrm>
            <a:off x="-4715" y="-1377"/>
            <a:ext cx="916350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cs typeface="Calibri"/>
              </a:rPr>
              <a:t>Maximising</a:t>
            </a:r>
            <a:r>
              <a:rPr lang="en-US" sz="4400" b="1" dirty="0">
                <a:cs typeface="Calibri"/>
              </a:rPr>
              <a:t> the use of the Exam Pack </a:t>
            </a:r>
            <a:endParaRPr lang="en-US" sz="2000" dirty="0"/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5E7B3E83-1992-F89F-0C4D-333428FA9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/>
          <a:stretch/>
        </p:blipFill>
        <p:spPr bwMode="auto">
          <a:xfrm rot="10800000">
            <a:off x="-24217" y="731354"/>
            <a:ext cx="3253697" cy="34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preview">
            <a:extLst>
              <a:ext uri="{FF2B5EF4-FFF2-40B4-BE49-F238E27FC236}">
                <a16:creationId xmlns:a16="http://schemas.microsoft.com/office/drawing/2014/main" id="{472B36C9-55FA-010A-301C-76FD17CE5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21717"/>
          <a:stretch/>
        </p:blipFill>
        <p:spPr bwMode="auto">
          <a:xfrm rot="10800000">
            <a:off x="6241752" y="874096"/>
            <a:ext cx="2728528" cy="30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83281C-EEAD-7B76-8D44-E10414586D1A}"/>
              </a:ext>
            </a:extLst>
          </p:cNvPr>
          <p:cNvSpPr txBox="1"/>
          <p:nvPr/>
        </p:nvSpPr>
        <p:spPr>
          <a:xfrm>
            <a:off x="3301855" y="551581"/>
            <a:ext cx="2550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Stage 1</a:t>
            </a:r>
          </a:p>
          <a:p>
            <a:r>
              <a:rPr lang="en-GB" dirty="0"/>
              <a:t>Answer each question to the best of your ability.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09D7A-5342-3A9B-73AA-25861A907468}"/>
              </a:ext>
            </a:extLst>
          </p:cNvPr>
          <p:cNvSpPr txBox="1"/>
          <p:nvPr/>
        </p:nvSpPr>
        <p:spPr>
          <a:xfrm>
            <a:off x="3299281" y="1588783"/>
            <a:ext cx="280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Stage 2</a:t>
            </a:r>
          </a:p>
          <a:p>
            <a:r>
              <a:rPr lang="en-GB" dirty="0"/>
              <a:t>Once completed, use the worked answers located at the end of each paper to help you mark your work.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E353E2-33CB-012D-35A7-945AB8CFF4E6}"/>
              </a:ext>
            </a:extLst>
          </p:cNvPr>
          <p:cNvSpPr txBox="1"/>
          <p:nvPr/>
        </p:nvSpPr>
        <p:spPr>
          <a:xfrm>
            <a:off x="3080540" y="3113297"/>
            <a:ext cx="32588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Stage 3</a:t>
            </a:r>
          </a:p>
          <a:p>
            <a:pPr algn="ctr"/>
            <a:r>
              <a:rPr lang="en-GB" dirty="0"/>
              <a:t>Use the video solutions on YouTube by Mr </a:t>
            </a:r>
            <a:r>
              <a:rPr lang="en-GB" dirty="0" err="1"/>
              <a:t>Topkins</a:t>
            </a:r>
            <a:r>
              <a:rPr lang="en-GB" dirty="0"/>
              <a:t> EdTech. Type in ‘AQA GCSE Maths’ followed by the tier (foundation or higher), the year of the paper and the paper number.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Rewatch as many times as you like!</a:t>
            </a:r>
          </a:p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BD83B6-7751-E6AA-5366-814BD8E4D2AC}"/>
              </a:ext>
            </a:extLst>
          </p:cNvPr>
          <p:cNvCxnSpPr>
            <a:cxnSpLocks/>
          </p:cNvCxnSpPr>
          <p:nvPr/>
        </p:nvCxnSpPr>
        <p:spPr>
          <a:xfrm flipH="1">
            <a:off x="1984443" y="775426"/>
            <a:ext cx="2023353" cy="1234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CBABC7-022E-0B03-8578-4E0384059C64}"/>
              </a:ext>
            </a:extLst>
          </p:cNvPr>
          <p:cNvCxnSpPr>
            <a:cxnSpLocks/>
          </p:cNvCxnSpPr>
          <p:nvPr/>
        </p:nvCxnSpPr>
        <p:spPr>
          <a:xfrm flipV="1">
            <a:off x="5583677" y="1147204"/>
            <a:ext cx="1104781" cy="22817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57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C8CBD-1F97-5ABB-72C5-2E3DF63EC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BB2959C4-F30D-4633-A019-D74695D7C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4D99C96-4E9B-24D1-BFED-6B45C3357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AB200EDE-BCCC-F082-5C38-91C342F75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CFC0DFA-4A11-D8FD-FB01-9AC11BEF9BF5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6722962-992D-86E6-0832-9ABBE065E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1630487-41B2-7668-F704-5B84E1B8A2E7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54FDB26-70A9-23A2-58AC-978B4BF2A7AD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9EC5B-24BA-6C4B-1A72-6AE8187F090F}"/>
              </a:ext>
            </a:extLst>
          </p:cNvPr>
          <p:cNvSpPr txBox="1"/>
          <p:nvPr/>
        </p:nvSpPr>
        <p:spPr>
          <a:xfrm>
            <a:off x="-4715" y="-1377"/>
            <a:ext cx="916350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cs typeface="Calibri"/>
              </a:rPr>
              <a:t>Maximising</a:t>
            </a:r>
            <a:r>
              <a:rPr lang="en-US" sz="4400" b="1" dirty="0">
                <a:cs typeface="Calibri"/>
              </a:rPr>
              <a:t> the use of the Exam Pack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DA9558-CE88-3089-6B1B-A4574FA0638D}"/>
              </a:ext>
            </a:extLst>
          </p:cNvPr>
          <p:cNvSpPr txBox="1"/>
          <p:nvPr/>
        </p:nvSpPr>
        <p:spPr>
          <a:xfrm>
            <a:off x="113288" y="711260"/>
            <a:ext cx="890565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u="sng" dirty="0"/>
              <a:t>How often should students be completing these papers? </a:t>
            </a:r>
          </a:p>
          <a:p>
            <a:pPr algn="ctr"/>
            <a:r>
              <a:rPr lang="en-GB" sz="1800" dirty="0"/>
              <a:t>Students should aim to complete 1 per week from now. This means complete it, mark it  </a:t>
            </a:r>
          </a:p>
          <a:p>
            <a:pPr algn="ctr"/>
            <a:endParaRPr lang="en-GB" sz="1800" b="1" u="sng" dirty="0"/>
          </a:p>
          <a:p>
            <a:pPr algn="ctr"/>
            <a:r>
              <a:rPr lang="en-GB" sz="1800" b="1" u="sng" dirty="0"/>
              <a:t>What if a question is on something that has not been taught yet? </a:t>
            </a:r>
          </a:p>
          <a:p>
            <a:pPr algn="ctr"/>
            <a:r>
              <a:rPr lang="en-GB" sz="1800" dirty="0"/>
              <a:t>This is more than likely as we have not finished the course. Watch the videos and look at the solutions but raise this with your Teacher!  </a:t>
            </a:r>
          </a:p>
          <a:p>
            <a:pPr algn="ctr"/>
            <a:endParaRPr lang="en-GB" sz="1800" dirty="0"/>
          </a:p>
          <a:p>
            <a:pPr algn="ctr"/>
            <a:r>
              <a:rPr lang="en-GB" sz="1800" b="1" u="sng" dirty="0"/>
              <a:t>Are the grade boundaries on the front cover guaranteed to be like that in Summer? </a:t>
            </a:r>
          </a:p>
          <a:p>
            <a:pPr algn="ctr"/>
            <a:r>
              <a:rPr lang="en-GB" sz="1800" dirty="0"/>
              <a:t>No. In fact the boundaries change every year (up and down) depending upon student performance. They are there as a guide only. </a:t>
            </a:r>
          </a:p>
          <a:p>
            <a:pPr algn="ctr"/>
            <a:endParaRPr lang="en-GB" sz="1800" dirty="0"/>
          </a:p>
          <a:p>
            <a:pPr algn="ctr"/>
            <a:r>
              <a:rPr lang="en-GB" sz="1800" b="1" u="sng" dirty="0"/>
              <a:t>When the exam pack is finished what should I do next? </a:t>
            </a:r>
          </a:p>
          <a:p>
            <a:pPr algn="ctr"/>
            <a:r>
              <a:rPr lang="en-GB" sz="1800" dirty="0"/>
              <a:t>Luckily we have far more papers for you to have a go at! In theory by the time you go into the exam you could complete up to 50 papers so just ask for more and we will arrange this for you.</a:t>
            </a:r>
          </a:p>
          <a:p>
            <a:pPr algn="ctr"/>
            <a:endParaRPr lang="en-GB" sz="1800" dirty="0"/>
          </a:p>
          <a:p>
            <a:pPr algn="ctr"/>
            <a:r>
              <a:rPr lang="en-GB" sz="1800" b="1" u="sng" dirty="0"/>
              <a:t>Should some of these be completed over February Half Term?</a:t>
            </a:r>
          </a:p>
          <a:p>
            <a:pPr algn="ctr"/>
            <a:r>
              <a:rPr lang="en-GB" sz="1800" dirty="0"/>
              <a:t>Yes absolutely it is great revision. Try to complete at least 2. </a:t>
            </a:r>
          </a:p>
        </p:txBody>
      </p:sp>
    </p:spTree>
    <p:extLst>
      <p:ext uri="{BB962C8B-B14F-4D97-AF65-F5344CB8AC3E}">
        <p14:creationId xmlns:p14="http://schemas.microsoft.com/office/powerpoint/2010/main" val="1606370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C8791-7F00-ECFA-B68D-D10960E7B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9ABB255E-52A2-322D-C4D3-F7EEC78F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D2D8F8E-B7FF-BB23-4178-FDCC01DD2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034B6EE2-DA9F-235E-9855-BA78A9A6E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E740CE3-1BD5-692A-08FC-39C4C3BB80E8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3A017AA-BEF5-863E-3848-4638408E7B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DABB6EC-7163-2AEF-AC0D-AAC5AF46D501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F7B6DB-73B2-E9C5-05BE-A2C8A6D4D17B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30092F-18AA-C4CE-F4F7-5A6648437210}"/>
              </a:ext>
            </a:extLst>
          </p:cNvPr>
          <p:cNvSpPr txBox="1"/>
          <p:nvPr/>
        </p:nvSpPr>
        <p:spPr>
          <a:xfrm>
            <a:off x="719847" y="-1377"/>
            <a:ext cx="843893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b="1" dirty="0" err="1">
                <a:cs typeface="Calibri"/>
              </a:rPr>
              <a:t>Sparx</a:t>
            </a:r>
            <a:r>
              <a:rPr lang="en-US" sz="4400" b="1" dirty="0">
                <a:cs typeface="Calibri"/>
              </a:rPr>
              <a:t> – </a:t>
            </a:r>
            <a:r>
              <a:rPr lang="en-US" sz="4400" b="1" dirty="0" err="1">
                <a:cs typeface="Calibri"/>
              </a:rPr>
              <a:t>Personalised</a:t>
            </a:r>
            <a:r>
              <a:rPr lang="en-US" sz="4400" b="1" dirty="0">
                <a:cs typeface="Calibri"/>
              </a:rPr>
              <a:t> Feedback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65743-2511-A5EA-BD06-0D9EB4E7B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1" y="643652"/>
            <a:ext cx="4005125" cy="5179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553689-EFBB-556B-026C-9E11CBFB2FC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5972"/>
          <a:stretch/>
        </p:blipFill>
        <p:spPr>
          <a:xfrm>
            <a:off x="4076275" y="1147204"/>
            <a:ext cx="4994534" cy="1552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6CABDD-8441-A4CD-98C6-35724ECEF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43482" y="3133972"/>
            <a:ext cx="336232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4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E30AE-665D-15E1-1F35-8E6A95DC3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preview">
            <a:extLst>
              <a:ext uri="{FF2B5EF4-FFF2-40B4-BE49-F238E27FC236}">
                <a16:creationId xmlns:a16="http://schemas.microsoft.com/office/drawing/2014/main" id="{9ED946BA-1C6A-6D05-26D6-F0145FF5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6" y="381623"/>
            <a:ext cx="9144000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2752DC2B-3B05-40AE-FAF4-A64B8EFF7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754" y="6045141"/>
            <a:ext cx="1503716" cy="720034"/>
          </a:xfrm>
          <a:prstGeom prst="rect">
            <a:avLst/>
          </a:prstGeom>
        </p:spPr>
      </p:pic>
      <p:pic>
        <p:nvPicPr>
          <p:cNvPr id="20" name="Picture 3" descr="Logo&#10;&#10;Description automatically generated">
            <a:extLst>
              <a:ext uri="{FF2B5EF4-FFF2-40B4-BE49-F238E27FC236}">
                <a16:creationId xmlns:a16="http://schemas.microsoft.com/office/drawing/2014/main" id="{5F98A590-C662-3ABF-1CA5-7EE0B4972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27" y="6038716"/>
            <a:ext cx="1554321" cy="7311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1D232E-2FED-5044-4422-3A5BCE6868B5}"/>
              </a:ext>
            </a:extLst>
          </p:cNvPr>
          <p:cNvSpPr txBox="1"/>
          <p:nvPr/>
        </p:nvSpPr>
        <p:spPr>
          <a:xfrm>
            <a:off x="6726655" y="6393852"/>
            <a:ext cx="24912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</a:rPr>
              <a:t>@HanhamWoods</a:t>
            </a:r>
          </a:p>
        </p:txBody>
      </p:sp>
      <p:pic>
        <p:nvPicPr>
          <p:cNvPr id="27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328F8CDA-AA80-4078-6FFB-AB996DD2DF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013" y="6464990"/>
            <a:ext cx="317445" cy="30746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EDECA11-445B-55A8-214D-D4DF05299770}"/>
              </a:ext>
            </a:extLst>
          </p:cNvPr>
          <p:cNvCxnSpPr/>
          <p:nvPr/>
        </p:nvCxnSpPr>
        <p:spPr>
          <a:xfrm>
            <a:off x="11327" y="5934443"/>
            <a:ext cx="9133901" cy="24653"/>
          </a:xfrm>
          <a:prstGeom prst="straightConnector1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34FD1D7-1246-F224-24B5-18E8767AEBC4}"/>
              </a:ext>
            </a:extLst>
          </p:cNvPr>
          <p:cNvSpPr txBox="1"/>
          <p:nvPr/>
        </p:nvSpPr>
        <p:spPr>
          <a:xfrm>
            <a:off x="3623241" y="6014712"/>
            <a:ext cx="5521400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400" b="1">
                <a:cs typeface="Calibri"/>
              </a:rPr>
              <a:t>Dream BIG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Work Hard </a:t>
            </a:r>
            <a:r>
              <a:rPr lang="en-US" sz="2400">
                <a:cs typeface="Calibri"/>
              </a:rPr>
              <a:t>//</a:t>
            </a:r>
            <a:r>
              <a:rPr lang="en-US" sz="2400" b="1">
                <a:cs typeface="Calibri"/>
              </a:rPr>
              <a:t> Be Kind</a:t>
            </a:r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0EC75-3E54-EAF4-B8B3-72EB9900060E}"/>
              </a:ext>
            </a:extLst>
          </p:cNvPr>
          <p:cNvSpPr>
            <a:spLocks noGrp="1"/>
          </p:cNvSpPr>
          <p:nvPr/>
        </p:nvSpPr>
        <p:spPr>
          <a:xfrm>
            <a:off x="-356914" y="13664"/>
            <a:ext cx="9870381" cy="74212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+mn-lt"/>
              </a:rPr>
              <a:t>Success in English Literature and Language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7DAC21F-37B4-6516-5352-22CFF799FA2B}"/>
              </a:ext>
            </a:extLst>
          </p:cNvPr>
          <p:cNvSpPr txBox="1"/>
          <p:nvPr/>
        </p:nvSpPr>
        <p:spPr>
          <a:xfrm>
            <a:off x="234189" y="990625"/>
            <a:ext cx="8910452" cy="470898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3000" dirty="0"/>
              <a:t>Attend and engage with </a:t>
            </a:r>
            <a:r>
              <a:rPr lang="en-GB" sz="3000" b="1" dirty="0"/>
              <a:t>every lesson </a:t>
            </a:r>
          </a:p>
          <a:p>
            <a:pPr marL="285750" indent="-285750">
              <a:buFont typeface="Arial"/>
              <a:buChar char="•"/>
            </a:pPr>
            <a:r>
              <a:rPr lang="en-GB" sz="3000" dirty="0"/>
              <a:t>Be aware of </a:t>
            </a:r>
            <a:r>
              <a:rPr lang="en-GB" sz="3000" b="1" dirty="0"/>
              <a:t>areas to improve</a:t>
            </a:r>
            <a:r>
              <a:rPr lang="en-GB" sz="3000" dirty="0"/>
              <a:t> from last mock </a:t>
            </a:r>
          </a:p>
          <a:p>
            <a:pPr marL="285750" indent="-285750">
              <a:buFont typeface="Arial"/>
              <a:buChar char="•"/>
            </a:pPr>
            <a:r>
              <a:rPr lang="en-GB" sz="3000" dirty="0"/>
              <a:t>Attend </a:t>
            </a:r>
            <a:r>
              <a:rPr lang="en-GB" sz="3000" b="1" dirty="0"/>
              <a:t>tutor time</a:t>
            </a:r>
            <a:r>
              <a:rPr lang="en-GB" sz="3000" dirty="0"/>
              <a:t> as this is also taken by English teachers who can answer questions or run revision tasks</a:t>
            </a:r>
          </a:p>
          <a:p>
            <a:pPr marL="285750" indent="-285750">
              <a:buFont typeface="Arial"/>
              <a:buChar char="•"/>
            </a:pPr>
            <a:r>
              <a:rPr lang="en-GB" sz="3000" dirty="0"/>
              <a:t>Attend English </a:t>
            </a:r>
            <a:r>
              <a:rPr lang="en-GB" sz="3000" b="1" dirty="0"/>
              <a:t>after school revision</a:t>
            </a:r>
            <a:r>
              <a:rPr lang="en-GB" sz="3000" dirty="0"/>
              <a:t> every other Tuesday</a:t>
            </a:r>
          </a:p>
          <a:p>
            <a:pPr marL="285750" indent="-285750">
              <a:buFont typeface="Arial"/>
              <a:buChar char="•"/>
            </a:pPr>
            <a:r>
              <a:rPr lang="en-GB" sz="3000" b="1" dirty="0"/>
              <a:t>Read or watch</a:t>
            </a:r>
            <a:r>
              <a:rPr lang="en-GB" sz="3000" dirty="0"/>
              <a:t> the Literature texts again</a:t>
            </a:r>
          </a:p>
          <a:p>
            <a:pPr marL="285750" indent="-285750">
              <a:buFont typeface="Arial"/>
              <a:buChar char="•"/>
            </a:pPr>
            <a:r>
              <a:rPr lang="en-GB" sz="3000" dirty="0"/>
              <a:t>Use </a:t>
            </a:r>
            <a:r>
              <a:rPr lang="en-GB" sz="3000" b="1" dirty="0"/>
              <a:t>Seneca </a:t>
            </a:r>
            <a:r>
              <a:rPr lang="en-GB" sz="3000" dirty="0"/>
              <a:t>to revise online</a:t>
            </a:r>
          </a:p>
          <a:p>
            <a:pPr marL="285750" indent="-285750">
              <a:buFont typeface="Arial"/>
              <a:buChar char="•"/>
            </a:pPr>
            <a:r>
              <a:rPr lang="en-GB" sz="3000" dirty="0"/>
              <a:t>Complete the tasks in the </a:t>
            </a:r>
            <a:r>
              <a:rPr lang="en-GB" sz="3000" b="1" dirty="0"/>
              <a:t>English Revision Booklet</a:t>
            </a:r>
          </a:p>
        </p:txBody>
      </p:sp>
    </p:spTree>
    <p:extLst>
      <p:ext uri="{BB962C8B-B14F-4D97-AF65-F5344CB8AC3E}">
        <p14:creationId xmlns:p14="http://schemas.microsoft.com/office/powerpoint/2010/main" val="65805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b28e85-ae98-4886-92b5-c346a542f8d6" xsi:nil="true"/>
    <lcf76f155ced4ddcb4097134ff3c332f xmlns="fd77ff90-7357-4b89-938f-7ce853e14f7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D6FF8B38CD924DB3F18BCCE2D2D2D5" ma:contentTypeVersion="18" ma:contentTypeDescription="Create a new document." ma:contentTypeScope="" ma:versionID="2a7eb7aba266042b2e51230bc8ea96d2">
  <xsd:schema xmlns:xsd="http://www.w3.org/2001/XMLSchema" xmlns:xs="http://www.w3.org/2001/XMLSchema" xmlns:p="http://schemas.microsoft.com/office/2006/metadata/properties" xmlns:ns2="fd77ff90-7357-4b89-938f-7ce853e14f79" xmlns:ns3="d7b28e85-ae98-4886-92b5-c346a542f8d6" targetNamespace="http://schemas.microsoft.com/office/2006/metadata/properties" ma:root="true" ma:fieldsID="c7d063d432b8de8829be22d7ca065566" ns2:_="" ns3:_="">
    <xsd:import namespace="fd77ff90-7357-4b89-938f-7ce853e14f79"/>
    <xsd:import namespace="d7b28e85-ae98-4886-92b5-c346a542f8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7ff90-7357-4b89-938f-7ce853e14f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d08261e-ebf2-489e-9cf5-3c5ddf1ef5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b28e85-ae98-4886-92b5-c346a542f8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f4c31bb-cebe-4081-aa5e-0cda0726ad58}" ma:internalName="TaxCatchAll" ma:showField="CatchAllData" ma:web="d7b28e85-ae98-4886-92b5-c346a542f8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B64D56-F00C-4BD6-B344-57D2A19A6E8A}">
  <ds:schemaRefs>
    <ds:schemaRef ds:uri="5e35761a-2bc7-46cb-baee-d3b9dc084f58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0088d1c6-7810-4b7b-8e09-cd6f289ad90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d7b28e85-ae98-4886-92b5-c346a542f8d6"/>
    <ds:schemaRef ds:uri="fd77ff90-7357-4b89-938f-7ce853e14f79"/>
  </ds:schemaRefs>
</ds:datastoreItem>
</file>

<file path=customXml/itemProps2.xml><?xml version="1.0" encoding="utf-8"?>
<ds:datastoreItem xmlns:ds="http://schemas.openxmlformats.org/officeDocument/2006/customXml" ds:itemID="{EBDF11B6-8EB4-472F-B260-518492E13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CFD809-09C6-437A-B46D-B7C3409BDF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7ff90-7357-4b89-938f-7ce853e14f79"/>
    <ds:schemaRef ds:uri="d7b28e85-ae98-4886-92b5-c346a542f8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1335</Words>
  <Application>Microsoft Office PowerPoint</Application>
  <PresentationFormat>On-screen Show (4:3)</PresentationFormat>
  <Paragraphs>231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Aptos Display</vt:lpstr>
      <vt:lpstr>Arial</vt:lpstr>
      <vt:lpstr>Calibri</vt:lpstr>
      <vt:lpstr>Calibri Light</vt:lpstr>
      <vt:lpstr>GrilledCheese BTN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OCallaghan - HWA</dc:creator>
  <cp:lastModifiedBy>Karen Cooper - HWA</cp:lastModifiedBy>
  <cp:revision>551</cp:revision>
  <dcterms:created xsi:type="dcterms:W3CDTF">2020-02-20T15:27:13Z</dcterms:created>
  <dcterms:modified xsi:type="dcterms:W3CDTF">2025-02-05T10:22:11Z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0x010100F5D6FF8B38CD924DB3F18BCCE2D2D2D5</vt:lpwstr>
  </property>
  <property fmtid="{D5CDD505-2E9C-101B-9397-08002B2CF9AE}" pid="3" name="MediaServiceImageTags">
    <vt:lpwstr/>
  </property>
</Properties>
</file>