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50" r:id="rId5"/>
    <p:sldMasterId id="2147483685" r:id="rId6"/>
    <p:sldMasterId id="2147483716" r:id="rId7"/>
  </p:sldMasterIdLst>
  <p:notesMasterIdLst>
    <p:notesMasterId r:id="rId26"/>
  </p:notesMasterIdLst>
  <p:sldIdLst>
    <p:sldId id="306" r:id="rId8"/>
    <p:sldId id="330" r:id="rId9"/>
    <p:sldId id="317" r:id="rId10"/>
    <p:sldId id="319" r:id="rId11"/>
    <p:sldId id="308" r:id="rId12"/>
    <p:sldId id="314" r:id="rId13"/>
    <p:sldId id="313" r:id="rId14"/>
    <p:sldId id="322" r:id="rId15"/>
    <p:sldId id="324" r:id="rId16"/>
    <p:sldId id="325" r:id="rId17"/>
    <p:sldId id="326" r:id="rId18"/>
    <p:sldId id="327" r:id="rId19"/>
    <p:sldId id="328" r:id="rId20"/>
    <p:sldId id="338" r:id="rId21"/>
    <p:sldId id="321" r:id="rId22"/>
    <p:sldId id="337" r:id="rId23"/>
    <p:sldId id="329" r:id="rId24"/>
    <p:sldId id="311" r:id="rId2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5B980D-F44E-9DAA-13A1-FF938EC968B8}" v="174" dt="2025-02-05T16:35:28.123"/>
    <p1510:client id="{654CDE78-5D8D-4AEE-8FB9-4AB75B4BC8CE}" v="145" dt="2025-02-04T16:32:48.2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68" autoAdjust="0"/>
  </p:normalViewPr>
  <p:slideViewPr>
    <p:cSldViewPr snapToGrid="0">
      <p:cViewPr varScale="1">
        <p:scale>
          <a:sx n="82" d="100"/>
          <a:sy n="82" d="100"/>
        </p:scale>
        <p:origin x="164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Baker - HWA" userId="S::emily.baker@clf.uk::43998c69-c06c-4904-956d-dcdd2c172966" providerId="AD" clId="Web-{2C5B980D-F44E-9DAA-13A1-FF938EC968B8}"/>
    <pc:docChg chg="addSld modSld">
      <pc:chgData name="Emily Baker - HWA" userId="S::emily.baker@clf.uk::43998c69-c06c-4904-956d-dcdd2c172966" providerId="AD" clId="Web-{2C5B980D-F44E-9DAA-13A1-FF938EC968B8}" dt="2025-02-05T16:35:24.576" v="116" actId="20577"/>
      <pc:docMkLst>
        <pc:docMk/>
      </pc:docMkLst>
      <pc:sldChg chg="modSp">
        <pc:chgData name="Emily Baker - HWA" userId="S::emily.baker@clf.uk::43998c69-c06c-4904-956d-dcdd2c172966" providerId="AD" clId="Web-{2C5B980D-F44E-9DAA-13A1-FF938EC968B8}" dt="2025-02-05T16:34:35.714" v="112" actId="20577"/>
        <pc:sldMkLst>
          <pc:docMk/>
          <pc:sldMk cId="2543926959" sldId="319"/>
        </pc:sldMkLst>
        <pc:spChg chg="mod">
          <ac:chgData name="Emily Baker - HWA" userId="S::emily.baker@clf.uk::43998c69-c06c-4904-956d-dcdd2c172966" providerId="AD" clId="Web-{2C5B980D-F44E-9DAA-13A1-FF938EC968B8}" dt="2025-02-05T16:34:35.714" v="112" actId="20577"/>
          <ac:spMkLst>
            <pc:docMk/>
            <pc:sldMk cId="2543926959" sldId="319"/>
            <ac:spMk id="17" creationId="{0DB6673F-21C8-4252-8EE4-71B9EFCD46EE}"/>
          </ac:spMkLst>
        </pc:spChg>
      </pc:sldChg>
      <pc:sldChg chg="modSp">
        <pc:chgData name="Emily Baker - HWA" userId="S::emily.baker@clf.uk::43998c69-c06c-4904-956d-dcdd2c172966" providerId="AD" clId="Web-{2C5B980D-F44E-9DAA-13A1-FF938EC968B8}" dt="2025-02-05T16:35:24.576" v="116" actId="20577"/>
        <pc:sldMkLst>
          <pc:docMk/>
          <pc:sldMk cId="39313310" sldId="322"/>
        </pc:sldMkLst>
        <pc:spChg chg="mod">
          <ac:chgData name="Emily Baker - HWA" userId="S::emily.baker@clf.uk::43998c69-c06c-4904-956d-dcdd2c172966" providerId="AD" clId="Web-{2C5B980D-F44E-9DAA-13A1-FF938EC968B8}" dt="2025-02-05T16:35:24.576" v="116" actId="20577"/>
          <ac:spMkLst>
            <pc:docMk/>
            <pc:sldMk cId="39313310" sldId="322"/>
            <ac:spMk id="13" creationId="{145AB2AC-96A5-4272-A9C9-04B266ABF4E8}"/>
          </ac:spMkLst>
        </pc:spChg>
      </pc:sldChg>
      <pc:sldChg chg="addSp modSp addAnim">
        <pc:chgData name="Emily Baker - HWA" userId="S::emily.baker@clf.uk::43998c69-c06c-4904-956d-dcdd2c172966" providerId="AD" clId="Web-{2C5B980D-F44E-9DAA-13A1-FF938EC968B8}" dt="2025-02-05T16:33:57.884" v="94"/>
        <pc:sldMkLst>
          <pc:docMk/>
          <pc:sldMk cId="454820424" sldId="330"/>
        </pc:sldMkLst>
        <pc:spChg chg="add mod">
          <ac:chgData name="Emily Baker - HWA" userId="S::emily.baker@clf.uk::43998c69-c06c-4904-956d-dcdd2c172966" providerId="AD" clId="Web-{2C5B980D-F44E-9DAA-13A1-FF938EC968B8}" dt="2025-02-05T16:33:30.148" v="91" actId="20577"/>
          <ac:spMkLst>
            <pc:docMk/>
            <pc:sldMk cId="454820424" sldId="330"/>
            <ac:spMk id="3" creationId="{B24957F1-5E69-B1E9-F1AB-B5315D89953B}"/>
          </ac:spMkLst>
        </pc:spChg>
      </pc:sldChg>
      <pc:sldChg chg="modSp add replId">
        <pc:chgData name="Emily Baker - HWA" userId="S::emily.baker@clf.uk::43998c69-c06c-4904-956d-dcdd2c172966" providerId="AD" clId="Web-{2C5B980D-F44E-9DAA-13A1-FF938EC968B8}" dt="2025-02-05T08:32:45.329" v="70" actId="20577"/>
        <pc:sldMkLst>
          <pc:docMk/>
          <pc:sldMk cId="1228830049" sldId="338"/>
        </pc:sldMkLst>
        <pc:spChg chg="mod">
          <ac:chgData name="Emily Baker - HWA" userId="S::emily.baker@clf.uk::43998c69-c06c-4904-956d-dcdd2c172966" providerId="AD" clId="Web-{2C5B980D-F44E-9DAA-13A1-FF938EC968B8}" dt="2025-02-05T08:32:45.329" v="70" actId="20577"/>
          <ac:spMkLst>
            <pc:docMk/>
            <pc:sldMk cId="1228830049" sldId="338"/>
            <ac:spMk id="13" creationId="{EB0A5924-DFC0-49C3-D501-42C04B636C4C}"/>
          </ac:spMkLst>
        </pc:spChg>
        <pc:spChg chg="mod">
          <ac:chgData name="Emily Baker - HWA" userId="S::emily.baker@clf.uk::43998c69-c06c-4904-956d-dcdd2c172966" providerId="AD" clId="Web-{2C5B980D-F44E-9DAA-13A1-FF938EC968B8}" dt="2025-02-05T08:31:34.639" v="52" actId="20577"/>
          <ac:spMkLst>
            <pc:docMk/>
            <pc:sldMk cId="1228830049" sldId="338"/>
            <ac:spMk id="18" creationId="{F13C51F6-B292-A743-AA7D-399DBF9ED0ED}"/>
          </ac:spMkLst>
        </pc:spChg>
      </pc:sldChg>
    </pc:docChg>
  </pc:docChgLst>
  <pc:docChgLst>
    <pc:chgData name="Emily Baker - HWA" userId="43998c69-c06c-4904-956d-dcdd2c172966" providerId="ADAL" clId="{654CDE78-5D8D-4AEE-8FB9-4AB75B4BC8CE}"/>
    <pc:docChg chg="undo custSel addSld delSld modSld sldOrd modNotesMaster">
      <pc:chgData name="Emily Baker - HWA" userId="43998c69-c06c-4904-956d-dcdd2c172966" providerId="ADAL" clId="{654CDE78-5D8D-4AEE-8FB9-4AB75B4BC8CE}" dt="2025-02-04T16:32:48.219" v="612" actId="6549"/>
      <pc:docMkLst>
        <pc:docMk/>
      </pc:docMkLst>
      <pc:sldChg chg="addSp modSp mod ord">
        <pc:chgData name="Emily Baker - HWA" userId="43998c69-c06c-4904-956d-dcdd2c172966" providerId="ADAL" clId="{654CDE78-5D8D-4AEE-8FB9-4AB75B4BC8CE}" dt="2025-02-04T13:28:33.114" v="523"/>
        <pc:sldMkLst>
          <pc:docMk/>
          <pc:sldMk cId="1410677441" sldId="314"/>
        </pc:sldMkLst>
        <pc:spChg chg="add mod">
          <ac:chgData name="Emily Baker - HWA" userId="43998c69-c06c-4904-956d-dcdd2c172966" providerId="ADAL" clId="{654CDE78-5D8D-4AEE-8FB9-4AB75B4BC8CE}" dt="2025-02-04T13:28:25.024" v="521" actId="20577"/>
          <ac:spMkLst>
            <pc:docMk/>
            <pc:sldMk cId="1410677441" sldId="314"/>
            <ac:spMk id="4" creationId="{67C25EE3-ECDF-3348-280A-EA5D12EA7600}"/>
          </ac:spMkLst>
        </pc:spChg>
      </pc:sldChg>
      <pc:sldChg chg="modSp mod">
        <pc:chgData name="Emily Baker - HWA" userId="43998c69-c06c-4904-956d-dcdd2c172966" providerId="ADAL" clId="{654CDE78-5D8D-4AEE-8FB9-4AB75B4BC8CE}" dt="2025-02-04T13:18:08.617" v="162" actId="20577"/>
        <pc:sldMkLst>
          <pc:docMk/>
          <pc:sldMk cId="3496018623" sldId="317"/>
        </pc:sldMkLst>
        <pc:spChg chg="mod">
          <ac:chgData name="Emily Baker - HWA" userId="43998c69-c06c-4904-956d-dcdd2c172966" providerId="ADAL" clId="{654CDE78-5D8D-4AEE-8FB9-4AB75B4BC8CE}" dt="2025-02-04T13:18:08.617" v="162" actId="20577"/>
          <ac:spMkLst>
            <pc:docMk/>
            <pc:sldMk cId="3496018623" sldId="317"/>
            <ac:spMk id="13" creationId="{145AB2AC-96A5-4272-A9C9-04B266ABF4E8}"/>
          </ac:spMkLst>
        </pc:spChg>
        <pc:spChg chg="mod">
          <ac:chgData name="Emily Baker - HWA" userId="43998c69-c06c-4904-956d-dcdd2c172966" providerId="ADAL" clId="{654CDE78-5D8D-4AEE-8FB9-4AB75B4BC8CE}" dt="2025-02-04T13:17:27.208" v="14" actId="20577"/>
          <ac:spMkLst>
            <pc:docMk/>
            <pc:sldMk cId="3496018623" sldId="317"/>
            <ac:spMk id="18" creationId="{70069A87-F84C-4A6E-827D-D31D93D24A70}"/>
          </ac:spMkLst>
        </pc:spChg>
      </pc:sldChg>
      <pc:sldChg chg="del">
        <pc:chgData name="Emily Baker - HWA" userId="43998c69-c06c-4904-956d-dcdd2c172966" providerId="ADAL" clId="{654CDE78-5D8D-4AEE-8FB9-4AB75B4BC8CE}" dt="2025-02-04T13:18:15.839" v="164" actId="47"/>
        <pc:sldMkLst>
          <pc:docMk/>
          <pc:sldMk cId="2784980077" sldId="318"/>
        </pc:sldMkLst>
      </pc:sldChg>
      <pc:sldChg chg="modSp">
        <pc:chgData name="Emily Baker - HWA" userId="43998c69-c06c-4904-956d-dcdd2c172966" providerId="ADAL" clId="{654CDE78-5D8D-4AEE-8FB9-4AB75B4BC8CE}" dt="2025-02-04T13:23:27.610" v="470" actId="20577"/>
        <pc:sldMkLst>
          <pc:docMk/>
          <pc:sldMk cId="2543926959" sldId="319"/>
        </pc:sldMkLst>
        <pc:spChg chg="mod">
          <ac:chgData name="Emily Baker - HWA" userId="43998c69-c06c-4904-956d-dcdd2c172966" providerId="ADAL" clId="{654CDE78-5D8D-4AEE-8FB9-4AB75B4BC8CE}" dt="2025-02-04T13:23:27.610" v="470" actId="20577"/>
          <ac:spMkLst>
            <pc:docMk/>
            <pc:sldMk cId="2543926959" sldId="319"/>
            <ac:spMk id="17" creationId="{0DB6673F-21C8-4252-8EE4-71B9EFCD46EE}"/>
          </ac:spMkLst>
        </pc:spChg>
      </pc:sldChg>
      <pc:sldChg chg="modSp modAnim">
        <pc:chgData name="Emily Baker - HWA" userId="43998c69-c06c-4904-956d-dcdd2c172966" providerId="ADAL" clId="{654CDE78-5D8D-4AEE-8FB9-4AB75B4BC8CE}" dt="2025-02-04T16:32:48.219" v="612" actId="6549"/>
        <pc:sldMkLst>
          <pc:docMk/>
          <pc:sldMk cId="4257552604" sldId="321"/>
        </pc:sldMkLst>
        <pc:spChg chg="mod">
          <ac:chgData name="Emily Baker - HWA" userId="43998c69-c06c-4904-956d-dcdd2c172966" providerId="ADAL" clId="{654CDE78-5D8D-4AEE-8FB9-4AB75B4BC8CE}" dt="2025-02-04T16:32:48.219" v="612" actId="6549"/>
          <ac:spMkLst>
            <pc:docMk/>
            <pc:sldMk cId="4257552604" sldId="321"/>
            <ac:spMk id="13" creationId="{145AB2AC-96A5-4272-A9C9-04B266ABF4E8}"/>
          </ac:spMkLst>
        </pc:spChg>
      </pc:sldChg>
      <pc:sldChg chg="del">
        <pc:chgData name="Emily Baker - HWA" userId="43998c69-c06c-4904-956d-dcdd2c172966" providerId="ADAL" clId="{654CDE78-5D8D-4AEE-8FB9-4AB75B4BC8CE}" dt="2025-02-04T13:16:55.638" v="1" actId="47"/>
        <pc:sldMkLst>
          <pc:docMk/>
          <pc:sldMk cId="569246759" sldId="323"/>
        </pc:sldMkLst>
      </pc:sldChg>
      <pc:sldChg chg="addSp modSp mod">
        <pc:chgData name="Emily Baker - HWA" userId="43998c69-c06c-4904-956d-dcdd2c172966" providerId="ADAL" clId="{654CDE78-5D8D-4AEE-8FB9-4AB75B4BC8CE}" dt="2025-02-04T16:27:02.726" v="610" actId="404"/>
        <pc:sldMkLst>
          <pc:docMk/>
          <pc:sldMk cId="3359361118" sldId="329"/>
        </pc:sldMkLst>
        <pc:spChg chg="add mod">
          <ac:chgData name="Emily Baker - HWA" userId="43998c69-c06c-4904-956d-dcdd2c172966" providerId="ADAL" clId="{654CDE78-5D8D-4AEE-8FB9-4AB75B4BC8CE}" dt="2025-02-04T16:26:53.858" v="608" actId="1076"/>
          <ac:spMkLst>
            <pc:docMk/>
            <pc:sldMk cId="3359361118" sldId="329"/>
            <ac:spMk id="3" creationId="{925A7C44-BC08-2FA2-9339-7613F02EDC7B}"/>
          </ac:spMkLst>
        </pc:spChg>
        <pc:spChg chg="mod">
          <ac:chgData name="Emily Baker - HWA" userId="43998c69-c06c-4904-956d-dcdd2c172966" providerId="ADAL" clId="{654CDE78-5D8D-4AEE-8FB9-4AB75B4BC8CE}" dt="2025-02-04T16:26:49.593" v="607" actId="1076"/>
          <ac:spMkLst>
            <pc:docMk/>
            <pc:sldMk cId="3359361118" sldId="329"/>
            <ac:spMk id="17" creationId="{442F056C-DF27-4E75-95B6-FDC61DA305C4}"/>
          </ac:spMkLst>
        </pc:spChg>
        <pc:spChg chg="mod">
          <ac:chgData name="Emily Baker - HWA" userId="43998c69-c06c-4904-956d-dcdd2c172966" providerId="ADAL" clId="{654CDE78-5D8D-4AEE-8FB9-4AB75B4BC8CE}" dt="2025-02-04T16:27:02.726" v="610" actId="404"/>
          <ac:spMkLst>
            <pc:docMk/>
            <pc:sldMk cId="3359361118" sldId="329"/>
            <ac:spMk id="18" creationId="{70069A87-F84C-4A6E-827D-D31D93D24A70}"/>
          </ac:spMkLst>
        </pc:spChg>
      </pc:sldChg>
      <pc:sldChg chg="new del">
        <pc:chgData name="Emily Baker - HWA" userId="43998c69-c06c-4904-956d-dcdd2c172966" providerId="ADAL" clId="{654CDE78-5D8D-4AEE-8FB9-4AB75B4BC8CE}" dt="2025-02-04T13:18:28.947" v="167" actId="47"/>
        <pc:sldMkLst>
          <pc:docMk/>
          <pc:sldMk cId="9479248" sldId="330"/>
        </pc:sldMkLst>
      </pc:sldChg>
      <pc:sldChg chg="addSp delSp modSp add mod">
        <pc:chgData name="Emily Baker - HWA" userId="43998c69-c06c-4904-956d-dcdd2c172966" providerId="ADAL" clId="{654CDE78-5D8D-4AEE-8FB9-4AB75B4BC8CE}" dt="2025-02-04T16:23:15.454" v="586" actId="113"/>
        <pc:sldMkLst>
          <pc:docMk/>
          <pc:sldMk cId="454820424" sldId="330"/>
        </pc:sldMkLst>
        <pc:spChg chg="add del">
          <ac:chgData name="Emily Baker - HWA" userId="43998c69-c06c-4904-956d-dcdd2c172966" providerId="ADAL" clId="{654CDE78-5D8D-4AEE-8FB9-4AB75B4BC8CE}" dt="2025-02-04T13:20:56.333" v="269" actId="11529"/>
          <ac:spMkLst>
            <pc:docMk/>
            <pc:sldMk cId="454820424" sldId="330"/>
            <ac:spMk id="3" creationId="{B63E0F27-4117-C32D-289B-2C97A2B1E06F}"/>
          </ac:spMkLst>
        </pc:spChg>
        <pc:spChg chg="add mod">
          <ac:chgData name="Emily Baker - HWA" userId="43998c69-c06c-4904-956d-dcdd2c172966" providerId="ADAL" clId="{654CDE78-5D8D-4AEE-8FB9-4AB75B4BC8CE}" dt="2025-02-04T16:23:15.454" v="586" actId="113"/>
          <ac:spMkLst>
            <pc:docMk/>
            <pc:sldMk cId="454820424" sldId="330"/>
            <ac:spMk id="4" creationId="{04205142-213E-1639-4FFA-A37D8113BB76}"/>
          </ac:spMkLst>
        </pc:spChg>
        <pc:spChg chg="mod">
          <ac:chgData name="Emily Baker - HWA" userId="43998c69-c06c-4904-956d-dcdd2c172966" providerId="ADAL" clId="{654CDE78-5D8D-4AEE-8FB9-4AB75B4BC8CE}" dt="2025-02-04T16:23:11.663" v="585" actId="20577"/>
          <ac:spMkLst>
            <pc:docMk/>
            <pc:sldMk cId="454820424" sldId="330"/>
            <ac:spMk id="13" creationId="{0A47E3C7-27FC-CA44-22BB-971390F9871D}"/>
          </ac:spMkLst>
        </pc:spChg>
        <pc:spChg chg="mod">
          <ac:chgData name="Emily Baker - HWA" userId="43998c69-c06c-4904-956d-dcdd2c172966" providerId="ADAL" clId="{654CDE78-5D8D-4AEE-8FB9-4AB75B4BC8CE}" dt="2025-02-04T13:20:34.266" v="261" actId="20577"/>
          <ac:spMkLst>
            <pc:docMk/>
            <pc:sldMk cId="454820424" sldId="330"/>
            <ac:spMk id="18" creationId="{BEC2CA1F-442F-6828-CC55-4B207EA87A6C}"/>
          </ac:spMkLst>
        </pc:spChg>
        <pc:picChg chg="add mod">
          <ac:chgData name="Emily Baker - HWA" userId="43998c69-c06c-4904-956d-dcdd2c172966" providerId="ADAL" clId="{654CDE78-5D8D-4AEE-8FB9-4AB75B4BC8CE}" dt="2025-02-04T16:22:57.371" v="583" actId="1076"/>
          <ac:picMkLst>
            <pc:docMk/>
            <pc:sldMk cId="454820424" sldId="330"/>
            <ac:picMk id="6" creationId="{C5E63228-DAA8-A5FC-D83F-B770AEF1191F}"/>
          </ac:picMkLst>
        </pc:picChg>
      </pc:sldChg>
      <pc:sldChg chg="del">
        <pc:chgData name="Emily Baker - HWA" userId="43998c69-c06c-4904-956d-dcdd2c172966" providerId="ADAL" clId="{654CDE78-5D8D-4AEE-8FB9-4AB75B4BC8CE}" dt="2025-02-04T13:18:13.258" v="163" actId="47"/>
        <pc:sldMkLst>
          <pc:docMk/>
          <pc:sldMk cId="1425646317" sldId="331"/>
        </pc:sldMkLst>
      </pc:sldChg>
      <pc:sldChg chg="del">
        <pc:chgData name="Emily Baker - HWA" userId="43998c69-c06c-4904-956d-dcdd2c172966" providerId="ADAL" clId="{654CDE78-5D8D-4AEE-8FB9-4AB75B4BC8CE}" dt="2025-02-04T13:18:16.636" v="165" actId="47"/>
        <pc:sldMkLst>
          <pc:docMk/>
          <pc:sldMk cId="2673058431" sldId="332"/>
        </pc:sldMkLst>
      </pc:sldChg>
      <pc:sldChg chg="modSp add mod">
        <pc:chgData name="Emily Baker - HWA" userId="43998c69-c06c-4904-956d-dcdd2c172966" providerId="ADAL" clId="{654CDE78-5D8D-4AEE-8FB9-4AB75B4BC8CE}" dt="2025-02-04T16:26:15.739" v="603" actId="20577"/>
        <pc:sldMkLst>
          <pc:docMk/>
          <pc:sldMk cId="3833695309" sldId="337"/>
        </pc:sldMkLst>
        <pc:spChg chg="mod">
          <ac:chgData name="Emily Baker - HWA" userId="43998c69-c06c-4904-956d-dcdd2c172966" providerId="ADAL" clId="{654CDE78-5D8D-4AEE-8FB9-4AB75B4BC8CE}" dt="2025-02-04T16:26:15.739" v="603" actId="20577"/>
          <ac:spMkLst>
            <pc:docMk/>
            <pc:sldMk cId="3833695309" sldId="337"/>
            <ac:spMk id="13" creationId="{145AB2AC-96A5-4272-A9C9-04B266ABF4E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87CDD-4E39-4B4A-9BCF-2DA5197E0446}" type="datetimeFigureOut">
              <a:rPr lang="en-US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69A7A-9E19-4003-84D0-C6500DFC6F1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03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Welcome – privielegd to be here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E7ACE-4224-4E29-A477-012C511255C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731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Welcome – privielegd to be here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E7ACE-4224-4E29-A477-012C511255C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268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Welcome – privielegd to be here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E7ACE-4224-4E29-A477-012C511255C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702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Welcome – privielegd to be here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E7ACE-4224-4E29-A477-012C511255C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428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Welcome – privielegd to be here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E7ACE-4224-4E29-A477-012C511255C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710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EF515-DE13-7D4D-9418-D4DAFCCDC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B7FE11-B4A2-017F-B818-62F23F15E5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99F4CD-DE14-7120-10CC-9A2F6B3022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Welcome – privielegd to be here today.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F490E-CB06-FA64-7FD3-34DEF2E55E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E7ACE-4224-4E29-A477-012C511255C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439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Welcome – privielegd to be here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E7ACE-4224-4E29-A477-012C511255C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227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Welcome – privielegd to be here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E7ACE-4224-4E29-A477-012C511255C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7565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Welcome – privielegd to be here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E7ACE-4224-4E29-A477-012C511255C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1057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Welcome – privielegd to be here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E7ACE-4224-4E29-A477-012C511255C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197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33019-F207-CB40-5730-B4B9FD7A6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388A38-BD99-5EB0-DC50-771542F2CA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7EB021-913A-DAB7-C779-81A7F3C4FF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Welcome – privielegd to be here today.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369BB1-2D9E-4399-74F7-BEFF687FAA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E7ACE-4224-4E29-A477-012C511255C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035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Welcome – privielegd to be here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E7ACE-4224-4E29-A477-012C511255C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642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Welcome – privielegd to be here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E7ACE-4224-4E29-A477-012C511255C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982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Welcome – privielegd to be here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E7ACE-4224-4E29-A477-012C511255C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532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Welcome – privielegd to be here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E7ACE-4224-4E29-A477-012C511255C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573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Welcome – privielegd to be here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E7ACE-4224-4E29-A477-012C511255C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324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Welcome – privielegd to be here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E7ACE-4224-4E29-A477-012C511255C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121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Welcome – privielegd to be here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E7ACE-4224-4E29-A477-012C511255C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626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E63B-259A-45A0-B87B-C2DC3E812533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169C-0FC3-4B36-AB9E-CE7C770DB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34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E63B-259A-45A0-B87B-C2DC3E812533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169C-0FC3-4B36-AB9E-CE7C770DB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828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E63B-259A-45A0-B87B-C2DC3E812533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169C-0FC3-4B36-AB9E-CE7C770DB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84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76F52-A107-8F4B-9703-4521AD698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DA1-6AE6-F24D-9A9F-B1A84DC9A11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D6E1A-82CD-2849-A00F-11B97E5F0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96788-9560-4442-BAD8-DF92D35BC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F19D-B70F-9944-9F97-CB7A8C8D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21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DA1-6AE6-F24D-9A9F-B1A84DC9A11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F19D-B70F-9944-9F97-CB7A8C8D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26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DA1-6AE6-F24D-9A9F-B1A84DC9A11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F19D-B70F-9944-9F97-CB7A8C8D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06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DA1-6AE6-F24D-9A9F-B1A84DC9A11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F19D-B70F-9944-9F97-CB7A8C8D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91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DA1-6AE6-F24D-9A9F-B1A84DC9A11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F19D-B70F-9944-9F97-CB7A8C8D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67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DA1-6AE6-F24D-9A9F-B1A84DC9A11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F19D-B70F-9944-9F97-CB7A8C8D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87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DA1-6AE6-F24D-9A9F-B1A84DC9A11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F19D-B70F-9944-9F97-CB7A8C8D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37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DA1-6AE6-F24D-9A9F-B1A84DC9A11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F19D-B70F-9944-9F97-CB7A8C8D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61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E63B-259A-45A0-B87B-C2DC3E812533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169C-0FC3-4B36-AB9E-CE7C770DB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543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DA1-6AE6-F24D-9A9F-B1A84DC9A11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F19D-B70F-9944-9F97-CB7A8C8D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33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DA1-6AE6-F24D-9A9F-B1A84DC9A11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F19D-B70F-9944-9F97-CB7A8C8D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151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DA1-6AE6-F24D-9A9F-B1A84DC9A11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F19D-B70F-9944-9F97-CB7A8C8D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0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DA1-6AE6-F24D-9A9F-B1A84DC9A11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F19D-B70F-9944-9F97-CB7A8C8D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65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76F52-A107-8F4B-9703-4521AD698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DA1-6AE6-F24D-9A9F-B1A84DC9A11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D6E1A-82CD-2849-A00F-11B97E5F0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96788-9560-4442-BAD8-DF92D35BC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F19D-B70F-9944-9F97-CB7A8C8D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163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76F52-A107-8F4B-9703-4521AD698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DA1-6AE6-F24D-9A9F-B1A84DC9A1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D6E1A-82CD-2849-A00F-11B97E5F0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96788-9560-4442-BAD8-DF92D35BC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F19D-B70F-9944-9F97-CB7A8C8D8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032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742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63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602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10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E63B-259A-45A0-B87B-C2DC3E812533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169C-0FC3-4B36-AB9E-CE7C770DB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777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00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28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07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136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388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43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867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76F52-A107-8F4B-9703-4521AD698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DA1-6AE6-F24D-9A9F-B1A84DC9A11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D6E1A-82CD-2849-A00F-11B97E5F0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96788-9560-4442-BAD8-DF92D35BC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F19D-B70F-9944-9F97-CB7A8C8D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869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DA1-6AE6-F24D-9A9F-B1A84DC9A11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F19D-B70F-9944-9F97-CB7A8C8D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265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DA1-6AE6-F24D-9A9F-B1A84DC9A11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F19D-B70F-9944-9F97-CB7A8C8D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06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E63B-259A-45A0-B87B-C2DC3E812533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169C-0FC3-4B36-AB9E-CE7C770DB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2989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DA1-6AE6-F24D-9A9F-B1A84DC9A11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F19D-B70F-9944-9F97-CB7A8C8D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915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DA1-6AE6-F24D-9A9F-B1A84DC9A11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F19D-B70F-9944-9F97-CB7A8C8D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675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DA1-6AE6-F24D-9A9F-B1A84DC9A11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F19D-B70F-9944-9F97-CB7A8C8D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875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DA1-6AE6-F24D-9A9F-B1A84DC9A11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F19D-B70F-9944-9F97-CB7A8C8D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377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DA1-6AE6-F24D-9A9F-B1A84DC9A11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F19D-B70F-9944-9F97-CB7A8C8D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615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DA1-6AE6-F24D-9A9F-B1A84DC9A11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F19D-B70F-9944-9F97-CB7A8C8D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337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DA1-6AE6-F24D-9A9F-B1A84DC9A11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F19D-B70F-9944-9F97-CB7A8C8D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151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DA1-6AE6-F24D-9A9F-B1A84DC9A11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F19D-B70F-9944-9F97-CB7A8C8D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06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DA1-6AE6-F24D-9A9F-B1A84DC9A11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F19D-B70F-9944-9F97-CB7A8C8D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652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76F52-A107-8F4B-9703-4521AD698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DA1-6AE6-F24D-9A9F-B1A84DC9A11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D6E1A-82CD-2849-A00F-11B97E5F0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96788-9560-4442-BAD8-DF92D35BC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F19D-B70F-9944-9F97-CB7A8C8D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16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E63B-259A-45A0-B87B-C2DC3E812533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169C-0FC3-4B36-AB9E-CE7C770DB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0412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76F52-A107-8F4B-9703-4521AD698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DA1-6AE6-F24D-9A9F-B1A84DC9A1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D6E1A-82CD-2849-A00F-11B97E5F0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96788-9560-4442-BAD8-DF92D35BC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F19D-B70F-9944-9F97-CB7A8C8D8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0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E63B-259A-45A0-B87B-C2DC3E812533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169C-0FC3-4B36-AB9E-CE7C770DB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976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E63B-259A-45A0-B87B-C2DC3E812533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169C-0FC3-4B36-AB9E-CE7C770DB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978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E63B-259A-45A0-B87B-C2DC3E812533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169C-0FC3-4B36-AB9E-CE7C770DB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587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E63B-259A-45A0-B87B-C2DC3E812533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169C-0FC3-4B36-AB9E-CE7C770DB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49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0E63B-259A-45A0-B87B-C2DC3E812533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8169C-0FC3-4B36-AB9E-CE7C770DB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27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6EDA1-6AE6-F24D-9A9F-B1A84DC9A11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EF19D-B70F-9944-9F97-CB7A8C8D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2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9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6EDA1-6AE6-F24D-9A9F-B1A84DC9A11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EF19D-B70F-9944-9F97-CB7A8C8D857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F753DE-C19B-4FFD-9008-12FFC1467DD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6D7354-8BE2-4515-9130-17150EB5A104}"/>
              </a:ext>
            </a:extLst>
          </p:cNvPr>
          <p:cNvSpPr txBox="1"/>
          <p:nvPr userDrawn="1"/>
        </p:nvSpPr>
        <p:spPr>
          <a:xfrm>
            <a:off x="3543381" y="6234328"/>
            <a:ext cx="55214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400">
                <a:cs typeface="Calibri"/>
              </a:rPr>
              <a:t>Dream BIG // Word Hard // Be Kind</a:t>
            </a:r>
            <a:endParaRPr 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490CA344-820F-4D2E-BE53-FF46A0E8C8A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916033" y="6234808"/>
            <a:ext cx="1074468" cy="51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2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mailto:j.littlejohns@clf.uk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FB07AE-D452-411B-BB0E-9EEF9E4743F1}"/>
              </a:ext>
            </a:extLst>
          </p:cNvPr>
          <p:cNvCxnSpPr>
            <a:cxnSpLocks/>
          </p:cNvCxnSpPr>
          <p:nvPr/>
        </p:nvCxnSpPr>
        <p:spPr>
          <a:xfrm>
            <a:off x="-11165" y="654374"/>
            <a:ext cx="9145885" cy="0"/>
          </a:xfrm>
          <a:prstGeom prst="straightConnector1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CA7CA19D-1617-437D-AA28-F0503BD82C56}"/>
              </a:ext>
            </a:extLst>
          </p:cNvPr>
          <p:cNvSpPr>
            <a:spLocks noGrp="1"/>
          </p:cNvSpPr>
          <p:nvPr/>
        </p:nvSpPr>
        <p:spPr>
          <a:xfrm>
            <a:off x="-11165" y="1"/>
            <a:ext cx="9135897" cy="26865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+mn-lt"/>
              </a:rPr>
              <a:t>Mission: </a:t>
            </a:r>
            <a:r>
              <a:rPr lang="en-US" sz="2000" dirty="0">
                <a:latin typeface="+mn-lt"/>
              </a:rPr>
              <a:t>Hanham Woods will give people the </a:t>
            </a:r>
            <a:r>
              <a:rPr lang="en-US" sz="2000" b="1" dirty="0">
                <a:latin typeface="+mn-lt"/>
              </a:rPr>
              <a:t>best</a:t>
            </a:r>
            <a:r>
              <a:rPr lang="en-US" sz="2000" dirty="0">
                <a:latin typeface="+mn-lt"/>
              </a:rPr>
              <a:t> chance of </a:t>
            </a:r>
            <a:r>
              <a:rPr lang="en-US" sz="2000" b="1" dirty="0">
                <a:latin typeface="+mn-lt"/>
              </a:rPr>
              <a:t>success</a:t>
            </a:r>
            <a:r>
              <a:rPr lang="en-US" sz="2000" dirty="0">
                <a:latin typeface="+mn-lt"/>
              </a:rPr>
              <a:t>...</a:t>
            </a:r>
            <a:endParaRPr lang="en-US" sz="2000" dirty="0">
              <a:latin typeface="+mn-lt"/>
              <a:cs typeface="Calibri Light"/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707929E8-A471-4D7D-9BA7-E6E3D2E2DD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906164"/>
              </p:ext>
            </p:extLst>
          </p:nvPr>
        </p:nvGraphicFramePr>
        <p:xfrm>
          <a:off x="0" y="329082"/>
          <a:ext cx="9144000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587251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14475742"/>
                    </a:ext>
                  </a:extLst>
                </a:gridCol>
                <a:gridCol w="1632857">
                  <a:extLst>
                    <a:ext uri="{9D8B030D-6E8A-4147-A177-3AD203B41FA5}">
                      <a16:colId xmlns:a16="http://schemas.microsoft.com/office/drawing/2014/main" val="353287575"/>
                    </a:ext>
                  </a:extLst>
                </a:gridCol>
                <a:gridCol w="1856792">
                  <a:extLst>
                    <a:ext uri="{9D8B030D-6E8A-4147-A177-3AD203B41FA5}">
                      <a16:colId xmlns:a16="http://schemas.microsoft.com/office/drawing/2014/main" val="4163683967"/>
                    </a:ext>
                  </a:extLst>
                </a:gridCol>
                <a:gridCol w="1996751">
                  <a:extLst>
                    <a:ext uri="{9D8B030D-6E8A-4147-A177-3AD203B41FA5}">
                      <a16:colId xmlns:a16="http://schemas.microsoft.com/office/drawing/2014/main" val="593137414"/>
                    </a:ext>
                  </a:extLst>
                </a:gridCol>
              </a:tblGrid>
              <a:tr h="183793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 dirty="0">
                          <a:effectLst/>
                        </a:rPr>
                        <a:t>Academically​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 dirty="0">
                          <a:effectLst/>
                        </a:rPr>
                        <a:t>Professionally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 dirty="0">
                          <a:effectLst/>
                        </a:rPr>
                        <a:t>Socially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 dirty="0">
                          <a:effectLst/>
                        </a:rPr>
                        <a:t>Personally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 dirty="0">
                          <a:effectLst/>
                        </a:rPr>
                        <a:t>Within the community</a:t>
                      </a:r>
                    </a:p>
                  </a:txBody>
                  <a:tcPr anchor="ctr">
                    <a:solidFill>
                      <a:srgbClr val="FAD2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306459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C333BECC-9CD5-4C4F-B753-EE626177A81C}"/>
              </a:ext>
            </a:extLst>
          </p:cNvPr>
          <p:cNvSpPr txBox="1"/>
          <p:nvPr/>
        </p:nvSpPr>
        <p:spPr>
          <a:xfrm>
            <a:off x="-11165" y="2733384"/>
            <a:ext cx="912783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/>
              <a:t>4th February 2025 </a:t>
            </a:r>
            <a:endParaRPr lang="en-US" sz="3600" b="1" dirty="0">
              <a:ea typeface="Calibri"/>
              <a:cs typeface="Calibri"/>
            </a:endParaRPr>
          </a:p>
        </p:txBody>
      </p:sp>
      <p:pic>
        <p:nvPicPr>
          <p:cNvPr id="18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1746C426-436D-4F86-AD19-07D07F2BF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754" y="6045141"/>
            <a:ext cx="1503716" cy="720034"/>
          </a:xfrm>
          <a:prstGeom prst="rect">
            <a:avLst/>
          </a:prstGeom>
        </p:spPr>
      </p:pic>
      <p:pic>
        <p:nvPicPr>
          <p:cNvPr id="20" name="Picture 3" descr="Logo&#10;&#10;Description automatically generated">
            <a:extLst>
              <a:ext uri="{FF2B5EF4-FFF2-40B4-BE49-F238E27FC236}">
                <a16:creationId xmlns:a16="http://schemas.microsoft.com/office/drawing/2014/main" id="{87051A76-A7B9-440C-9FEC-8A40EC295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27" y="6038716"/>
            <a:ext cx="1554321" cy="73111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A47D446-DC5B-44C5-8A5C-F29007DA71D7}"/>
              </a:ext>
            </a:extLst>
          </p:cNvPr>
          <p:cNvSpPr txBox="1"/>
          <p:nvPr/>
        </p:nvSpPr>
        <p:spPr>
          <a:xfrm>
            <a:off x="6726655" y="6393852"/>
            <a:ext cx="24912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@HanhamWoods</a:t>
            </a:r>
          </a:p>
        </p:txBody>
      </p:sp>
      <p:pic>
        <p:nvPicPr>
          <p:cNvPr id="27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C351E9F-2F50-426B-B23E-91A43F686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1013" y="6464990"/>
            <a:ext cx="317445" cy="307463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0F12AAD-E25A-431E-9307-BD919E62606A}"/>
              </a:ext>
            </a:extLst>
          </p:cNvPr>
          <p:cNvCxnSpPr/>
          <p:nvPr/>
        </p:nvCxnSpPr>
        <p:spPr>
          <a:xfrm>
            <a:off x="11327" y="5934443"/>
            <a:ext cx="9133901" cy="24653"/>
          </a:xfrm>
          <a:prstGeom prst="straightConnector1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5FFF7CB-A244-402E-AD41-F7BE8F88321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014" r="-1" b="-7140"/>
          <a:stretch/>
        </p:blipFill>
        <p:spPr>
          <a:xfrm>
            <a:off x="4621852" y="6067092"/>
            <a:ext cx="1173139" cy="81037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328F46E-AADE-41B0-B95C-3CAFFBCB8685}"/>
              </a:ext>
            </a:extLst>
          </p:cNvPr>
          <p:cNvSpPr txBox="1"/>
          <p:nvPr/>
        </p:nvSpPr>
        <p:spPr>
          <a:xfrm>
            <a:off x="3623241" y="6014712"/>
            <a:ext cx="55214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400" b="1" dirty="0">
                <a:cs typeface="Calibri"/>
              </a:rPr>
              <a:t>Dream BIG </a:t>
            </a:r>
            <a:r>
              <a:rPr lang="en-US" sz="2400" dirty="0">
                <a:cs typeface="Calibri"/>
              </a:rPr>
              <a:t>//</a:t>
            </a:r>
            <a:r>
              <a:rPr lang="en-US" sz="2400" b="1" dirty="0">
                <a:cs typeface="Calibri"/>
              </a:rPr>
              <a:t> Work Hard </a:t>
            </a:r>
            <a:r>
              <a:rPr lang="en-US" sz="2400" dirty="0">
                <a:cs typeface="Calibri"/>
              </a:rPr>
              <a:t>//</a:t>
            </a:r>
            <a:r>
              <a:rPr lang="en-US" sz="2400" b="1" dirty="0">
                <a:cs typeface="Calibri"/>
              </a:rPr>
              <a:t> Be Kind</a:t>
            </a:r>
            <a:endParaRPr lang="en-US" b="1" dirty="0"/>
          </a:p>
        </p:txBody>
      </p:sp>
      <p:pic>
        <p:nvPicPr>
          <p:cNvPr id="3" name="Picture 3" descr="Shape&#10;&#10;Description automatically generated">
            <a:extLst>
              <a:ext uri="{FF2B5EF4-FFF2-40B4-BE49-F238E27FC236}">
                <a16:creationId xmlns:a16="http://schemas.microsoft.com/office/drawing/2014/main" id="{B1793A74-4C0D-4E31-AD8F-0435F53E42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8462" y="805528"/>
            <a:ext cx="4839531" cy="514711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5339F28-B7D6-4635-824B-FD7BA7DE9853}"/>
              </a:ext>
            </a:extLst>
          </p:cNvPr>
          <p:cNvSpPr txBox="1"/>
          <p:nvPr/>
        </p:nvSpPr>
        <p:spPr>
          <a:xfrm>
            <a:off x="11327" y="992078"/>
            <a:ext cx="712144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n-US" sz="4800" dirty="0"/>
              <a:t>Bronze D of E Expedition Information Evening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D25FF8-8B9B-4352-8590-A75A5D01CC2C}"/>
              </a:ext>
            </a:extLst>
          </p:cNvPr>
          <p:cNvSpPr txBox="1"/>
          <p:nvPr/>
        </p:nvSpPr>
        <p:spPr>
          <a:xfrm>
            <a:off x="-11165" y="3616066"/>
            <a:ext cx="912783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E Baker – D of E Manager</a:t>
            </a:r>
          </a:p>
          <a:p>
            <a:r>
              <a:rPr lang="en-US" sz="2400" b="1" dirty="0"/>
              <a:t>J. </a:t>
            </a:r>
            <a:r>
              <a:rPr lang="en-US" sz="2400" b="1" dirty="0" err="1"/>
              <a:t>Littlejohns</a:t>
            </a:r>
            <a:r>
              <a:rPr lang="en-US" sz="2400" b="1" dirty="0"/>
              <a:t> – Deputy D of E Manger </a:t>
            </a:r>
          </a:p>
        </p:txBody>
      </p:sp>
    </p:spTree>
    <p:extLst>
      <p:ext uri="{BB962C8B-B14F-4D97-AF65-F5344CB8AC3E}">
        <p14:creationId xmlns:p14="http://schemas.microsoft.com/office/powerpoint/2010/main" val="780728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CAD71F3A-3FC2-46FF-A34B-6D4D09FF2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353" y="0"/>
            <a:ext cx="4276792" cy="6731196"/>
          </a:xfrm>
          <a:prstGeom prst="rect">
            <a:avLst/>
          </a:prstGeom>
        </p:spPr>
      </p:pic>
      <p:pic>
        <p:nvPicPr>
          <p:cNvPr id="10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2C459A7-F4F5-48E2-8DF7-04CDCB320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754" y="6045141"/>
            <a:ext cx="1503716" cy="720034"/>
          </a:xfrm>
          <a:prstGeom prst="rect">
            <a:avLst/>
          </a:prstGeom>
        </p:spPr>
      </p:pic>
      <p:pic>
        <p:nvPicPr>
          <p:cNvPr id="8" name="Picture 3" descr="Logo&#10;&#10;Description automatically generated">
            <a:extLst>
              <a:ext uri="{FF2B5EF4-FFF2-40B4-BE49-F238E27FC236}">
                <a16:creationId xmlns:a16="http://schemas.microsoft.com/office/drawing/2014/main" id="{8D4F8703-C71A-4980-9CF8-6E86C313A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27" y="6038716"/>
            <a:ext cx="1554321" cy="7311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7AB4D5B-ADAA-48F5-B118-ED029E3D889F}"/>
              </a:ext>
            </a:extLst>
          </p:cNvPr>
          <p:cNvSpPr txBox="1"/>
          <p:nvPr/>
        </p:nvSpPr>
        <p:spPr>
          <a:xfrm>
            <a:off x="6726655" y="6393852"/>
            <a:ext cx="24912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@HanhamWoods</a:t>
            </a:r>
          </a:p>
        </p:txBody>
      </p:sp>
      <p:pic>
        <p:nvPicPr>
          <p:cNvPr id="15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EF70E30-CDB9-433D-8B63-3B6D7C1261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013" y="6464990"/>
            <a:ext cx="317445" cy="307463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3A001AD-DAC4-4774-A796-2E5EC99FC9AC}"/>
              </a:ext>
            </a:extLst>
          </p:cNvPr>
          <p:cNvCxnSpPr/>
          <p:nvPr/>
        </p:nvCxnSpPr>
        <p:spPr>
          <a:xfrm>
            <a:off x="11327" y="5934443"/>
            <a:ext cx="9133901" cy="24653"/>
          </a:xfrm>
          <a:prstGeom prst="straightConnector1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0069A87-F84C-4A6E-827D-D31D93D24A70}"/>
              </a:ext>
            </a:extLst>
          </p:cNvPr>
          <p:cNvSpPr txBox="1"/>
          <p:nvPr/>
        </p:nvSpPr>
        <p:spPr>
          <a:xfrm>
            <a:off x="2309" y="15038"/>
            <a:ext cx="912783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/>
              <a:t>Food and menu planning  </a:t>
            </a: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A767C6-B5FB-4B9F-87A6-551A3714D74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014" r="-1" b="-7140"/>
          <a:stretch/>
        </p:blipFill>
        <p:spPr>
          <a:xfrm>
            <a:off x="4621852" y="6067092"/>
            <a:ext cx="1173139" cy="8103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9516AD-95A0-4ED0-8B08-7268583AEE5B}"/>
              </a:ext>
            </a:extLst>
          </p:cNvPr>
          <p:cNvSpPr txBox="1"/>
          <p:nvPr/>
        </p:nvSpPr>
        <p:spPr>
          <a:xfrm>
            <a:off x="3623241" y="6014712"/>
            <a:ext cx="55214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400" b="1" dirty="0">
                <a:cs typeface="Calibri"/>
              </a:rPr>
              <a:t>Dream BIG </a:t>
            </a:r>
            <a:r>
              <a:rPr lang="en-US" sz="2400" dirty="0">
                <a:cs typeface="Calibri"/>
              </a:rPr>
              <a:t>//</a:t>
            </a:r>
            <a:r>
              <a:rPr lang="en-US" sz="2400" b="1" dirty="0">
                <a:cs typeface="Calibri"/>
              </a:rPr>
              <a:t> Work Hard </a:t>
            </a:r>
            <a:r>
              <a:rPr lang="en-US" sz="2400" dirty="0">
                <a:cs typeface="Calibri"/>
              </a:rPr>
              <a:t>//</a:t>
            </a:r>
            <a:r>
              <a:rPr lang="en-US" sz="2400" b="1" dirty="0">
                <a:cs typeface="Calibri"/>
              </a:rPr>
              <a:t> Be Kind</a:t>
            </a:r>
            <a:endParaRPr lang="en-US" b="1" dirty="0"/>
          </a:p>
        </p:txBody>
      </p:sp>
      <p:sp>
        <p:nvSpPr>
          <p:cNvPr id="17" name="Google Shape;172;p19">
            <a:extLst>
              <a:ext uri="{FF2B5EF4-FFF2-40B4-BE49-F238E27FC236}">
                <a16:creationId xmlns:a16="http://schemas.microsoft.com/office/drawing/2014/main" id="{13E3AC15-FE9E-413A-B6A4-28AF85440288}"/>
              </a:ext>
            </a:extLst>
          </p:cNvPr>
          <p:cNvSpPr txBox="1">
            <a:spLocks/>
          </p:cNvSpPr>
          <p:nvPr/>
        </p:nvSpPr>
        <p:spPr>
          <a:xfrm>
            <a:off x="300443" y="1203152"/>
            <a:ext cx="5648944" cy="288120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spcBef>
                <a:spcPts val="0"/>
              </a:spcBef>
              <a:buSzPts val="2240"/>
              <a:buFont typeface="Arial" panose="020B0604020202020204" pitchFamily="34" charset="0"/>
              <a:buChar char="►"/>
            </a:pPr>
            <a:endParaRPr lang="en-GB" sz="3200" dirty="0"/>
          </a:p>
        </p:txBody>
      </p:sp>
      <p:sp>
        <p:nvSpPr>
          <p:cNvPr id="19" name="Google Shape;187;p21">
            <a:extLst>
              <a:ext uri="{FF2B5EF4-FFF2-40B4-BE49-F238E27FC236}">
                <a16:creationId xmlns:a16="http://schemas.microsoft.com/office/drawing/2014/main" id="{50058BDA-0078-409A-AA43-68EBAD8C138C}"/>
              </a:ext>
            </a:extLst>
          </p:cNvPr>
          <p:cNvSpPr txBox="1">
            <a:spLocks/>
          </p:cNvSpPr>
          <p:nvPr/>
        </p:nvSpPr>
        <p:spPr>
          <a:xfrm>
            <a:off x="363526" y="1269531"/>
            <a:ext cx="6989773" cy="42857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ts val="2240"/>
              <a:buFont typeface="Arial" panose="020B0604020202020204" pitchFamily="34" charset="0"/>
              <a:buNone/>
            </a:pPr>
            <a:r>
              <a:rPr lang="en-GB" sz="3200" dirty="0"/>
              <a:t>Other considerations</a:t>
            </a:r>
            <a:endParaRPr lang="en-GB" sz="4000" dirty="0"/>
          </a:p>
          <a:p>
            <a:pPr marL="257175" indent="-257175">
              <a:spcBef>
                <a:spcPts val="750"/>
              </a:spcBef>
              <a:buSzPts val="2240"/>
              <a:buFont typeface="Arial" panose="020B0604020202020204" pitchFamily="34" charset="0"/>
              <a:buChar char="►"/>
            </a:pPr>
            <a:r>
              <a:rPr lang="en-GB" sz="3200" dirty="0"/>
              <a:t>Weight</a:t>
            </a:r>
            <a:endParaRPr lang="en-GB" sz="4000" dirty="0"/>
          </a:p>
          <a:p>
            <a:pPr marL="257175" indent="-257175">
              <a:spcBef>
                <a:spcPts val="750"/>
              </a:spcBef>
              <a:buSzPts val="2240"/>
              <a:buFont typeface="Arial" panose="020B0604020202020204" pitchFamily="34" charset="0"/>
              <a:buChar char="►"/>
            </a:pPr>
            <a:r>
              <a:rPr lang="en-GB" sz="3200" dirty="0"/>
              <a:t>Speed and ease of preparation</a:t>
            </a:r>
            <a:endParaRPr lang="en-GB" sz="4000" dirty="0"/>
          </a:p>
          <a:p>
            <a:pPr marL="257175" indent="-257175">
              <a:spcBef>
                <a:spcPts val="750"/>
              </a:spcBef>
              <a:buSzPts val="2240"/>
              <a:buFont typeface="Arial" panose="020B0604020202020204" pitchFamily="34" charset="0"/>
              <a:buChar char="►"/>
            </a:pPr>
            <a:r>
              <a:rPr lang="en-GB" sz="3200" dirty="0"/>
              <a:t>Tastiness and variety</a:t>
            </a:r>
            <a:endParaRPr lang="en-GB" sz="4000" dirty="0"/>
          </a:p>
          <a:p>
            <a:pPr marL="257175" indent="-257175">
              <a:spcBef>
                <a:spcPts val="750"/>
              </a:spcBef>
              <a:buSzPts val="2240"/>
              <a:buFont typeface="Arial" panose="020B0604020202020204" pitchFamily="34" charset="0"/>
              <a:buChar char="►"/>
            </a:pPr>
            <a:r>
              <a:rPr lang="en-GB" sz="3200" dirty="0"/>
              <a:t>Durability and longevity (pitta, bagels, wraps are good) </a:t>
            </a:r>
            <a:endParaRPr lang="en-GB" sz="4000" dirty="0"/>
          </a:p>
          <a:p>
            <a:pPr marL="257175" indent="-257175">
              <a:spcBef>
                <a:spcPts val="750"/>
              </a:spcBef>
              <a:buSzPts val="2240"/>
              <a:buFont typeface="Arial" panose="020B0604020202020204" pitchFamily="34" charset="0"/>
              <a:buChar char="►"/>
            </a:pPr>
            <a:r>
              <a:rPr lang="en-GB" sz="3200" dirty="0"/>
              <a:t>Calorific intake – you will eat more than you usually do (not just sugar, carbs, bananas)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2072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CAD71F3A-3FC2-46FF-A34B-6D4D09FF2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353" y="0"/>
            <a:ext cx="4276792" cy="6731196"/>
          </a:xfrm>
          <a:prstGeom prst="rect">
            <a:avLst/>
          </a:prstGeom>
        </p:spPr>
      </p:pic>
      <p:pic>
        <p:nvPicPr>
          <p:cNvPr id="10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2C459A7-F4F5-48E2-8DF7-04CDCB320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754" y="6045141"/>
            <a:ext cx="1503716" cy="720034"/>
          </a:xfrm>
          <a:prstGeom prst="rect">
            <a:avLst/>
          </a:prstGeom>
        </p:spPr>
      </p:pic>
      <p:pic>
        <p:nvPicPr>
          <p:cNvPr id="8" name="Picture 3" descr="Logo&#10;&#10;Description automatically generated">
            <a:extLst>
              <a:ext uri="{FF2B5EF4-FFF2-40B4-BE49-F238E27FC236}">
                <a16:creationId xmlns:a16="http://schemas.microsoft.com/office/drawing/2014/main" id="{8D4F8703-C71A-4980-9CF8-6E86C313A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27" y="6038716"/>
            <a:ext cx="1554321" cy="7311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7AB4D5B-ADAA-48F5-B118-ED029E3D889F}"/>
              </a:ext>
            </a:extLst>
          </p:cNvPr>
          <p:cNvSpPr txBox="1"/>
          <p:nvPr/>
        </p:nvSpPr>
        <p:spPr>
          <a:xfrm>
            <a:off x="6726655" y="6393852"/>
            <a:ext cx="24912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@HanhamWoods</a:t>
            </a:r>
          </a:p>
        </p:txBody>
      </p:sp>
      <p:pic>
        <p:nvPicPr>
          <p:cNvPr id="15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EF70E30-CDB9-433D-8B63-3B6D7C1261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013" y="6464990"/>
            <a:ext cx="317445" cy="307463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3A001AD-DAC4-4774-A796-2E5EC99FC9AC}"/>
              </a:ext>
            </a:extLst>
          </p:cNvPr>
          <p:cNvCxnSpPr/>
          <p:nvPr/>
        </p:nvCxnSpPr>
        <p:spPr>
          <a:xfrm>
            <a:off x="11327" y="5934443"/>
            <a:ext cx="9133901" cy="24653"/>
          </a:xfrm>
          <a:prstGeom prst="straightConnector1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0069A87-F84C-4A6E-827D-D31D93D24A70}"/>
              </a:ext>
            </a:extLst>
          </p:cNvPr>
          <p:cNvSpPr txBox="1"/>
          <p:nvPr/>
        </p:nvSpPr>
        <p:spPr>
          <a:xfrm>
            <a:off x="2309" y="15038"/>
            <a:ext cx="912783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/>
              <a:t>Food and menu planning  </a:t>
            </a: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A767C6-B5FB-4B9F-87A6-551A3714D74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014" r="-1" b="-7140"/>
          <a:stretch/>
        </p:blipFill>
        <p:spPr>
          <a:xfrm>
            <a:off x="4621852" y="6067092"/>
            <a:ext cx="1173139" cy="8103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9516AD-95A0-4ED0-8B08-7268583AEE5B}"/>
              </a:ext>
            </a:extLst>
          </p:cNvPr>
          <p:cNvSpPr txBox="1"/>
          <p:nvPr/>
        </p:nvSpPr>
        <p:spPr>
          <a:xfrm>
            <a:off x="3623241" y="6014712"/>
            <a:ext cx="55214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400" b="1" dirty="0">
                <a:cs typeface="Calibri"/>
              </a:rPr>
              <a:t>Dream BIG </a:t>
            </a:r>
            <a:r>
              <a:rPr lang="en-US" sz="2400" dirty="0">
                <a:cs typeface="Calibri"/>
              </a:rPr>
              <a:t>//</a:t>
            </a:r>
            <a:r>
              <a:rPr lang="en-US" sz="2400" b="1" dirty="0">
                <a:cs typeface="Calibri"/>
              </a:rPr>
              <a:t> Work Hard </a:t>
            </a:r>
            <a:r>
              <a:rPr lang="en-US" sz="2400" dirty="0">
                <a:cs typeface="Calibri"/>
              </a:rPr>
              <a:t>//</a:t>
            </a:r>
            <a:r>
              <a:rPr lang="en-US" sz="2400" b="1" dirty="0">
                <a:cs typeface="Calibri"/>
              </a:rPr>
              <a:t> Be Kind</a:t>
            </a:r>
            <a:endParaRPr lang="en-US" b="1" dirty="0"/>
          </a:p>
        </p:txBody>
      </p:sp>
      <p:sp>
        <p:nvSpPr>
          <p:cNvPr id="21" name="Google Shape;194;p22">
            <a:extLst>
              <a:ext uri="{FF2B5EF4-FFF2-40B4-BE49-F238E27FC236}">
                <a16:creationId xmlns:a16="http://schemas.microsoft.com/office/drawing/2014/main" id="{05DCE40E-B0AF-4FA3-8514-8CB4ED262D56}"/>
              </a:ext>
            </a:extLst>
          </p:cNvPr>
          <p:cNvSpPr txBox="1">
            <a:spLocks/>
          </p:cNvSpPr>
          <p:nvPr/>
        </p:nvSpPr>
        <p:spPr>
          <a:xfrm>
            <a:off x="155727" y="1212266"/>
            <a:ext cx="5550592" cy="35202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ts val="2240"/>
              <a:buFont typeface="Arial" panose="020B0604020202020204" pitchFamily="34" charset="0"/>
              <a:buNone/>
            </a:pPr>
            <a:r>
              <a:rPr lang="en-GB" dirty="0"/>
              <a:t>Breakfast and Lunch</a:t>
            </a:r>
          </a:p>
          <a:p>
            <a:pPr marL="257175" indent="-257175">
              <a:spcBef>
                <a:spcPts val="750"/>
              </a:spcBef>
              <a:buSzPts val="2240"/>
              <a:buFont typeface="Arial" panose="020B0604020202020204" pitchFamily="34" charset="0"/>
              <a:buChar char="►"/>
            </a:pPr>
            <a:r>
              <a:rPr lang="en-GB" dirty="0"/>
              <a:t>Porridge is great for breakfast</a:t>
            </a:r>
          </a:p>
          <a:p>
            <a:pPr marL="257175" indent="-257175">
              <a:spcBef>
                <a:spcPts val="750"/>
              </a:spcBef>
              <a:buSzPts val="2240"/>
              <a:buFont typeface="Arial" panose="020B0604020202020204" pitchFamily="34" charset="0"/>
              <a:buChar char="►"/>
            </a:pPr>
            <a:r>
              <a:rPr lang="en-GB" dirty="0"/>
              <a:t>Have a hot drink lined up for breakfast too</a:t>
            </a:r>
          </a:p>
          <a:p>
            <a:pPr marL="257175" indent="-257175">
              <a:spcBef>
                <a:spcPts val="750"/>
              </a:spcBef>
              <a:buSzPts val="2240"/>
              <a:buFont typeface="Arial" panose="020B0604020202020204" pitchFamily="34" charset="0"/>
              <a:buChar char="►"/>
            </a:pPr>
            <a:r>
              <a:rPr lang="en-GB" dirty="0"/>
              <a:t>Other than porridge breakfast and lunch are usually the same sort of items</a:t>
            </a:r>
          </a:p>
          <a:p>
            <a:pPr marL="257175" indent="-257175">
              <a:spcBef>
                <a:spcPts val="750"/>
              </a:spcBef>
              <a:buSzPts val="2240"/>
              <a:buFont typeface="Arial" panose="020B0604020202020204" pitchFamily="34" charset="0"/>
              <a:buChar char="►"/>
            </a:pPr>
            <a:r>
              <a:rPr lang="en-GB" dirty="0"/>
              <a:t>Please don’t plan to cook for lunch</a:t>
            </a:r>
          </a:p>
        </p:txBody>
      </p:sp>
    </p:spTree>
    <p:extLst>
      <p:ext uri="{BB962C8B-B14F-4D97-AF65-F5344CB8AC3E}">
        <p14:creationId xmlns:p14="http://schemas.microsoft.com/office/powerpoint/2010/main" val="755214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CAD71F3A-3FC2-46FF-A34B-6D4D09FF2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353" y="0"/>
            <a:ext cx="4276792" cy="6731196"/>
          </a:xfrm>
          <a:prstGeom prst="rect">
            <a:avLst/>
          </a:prstGeom>
        </p:spPr>
      </p:pic>
      <p:pic>
        <p:nvPicPr>
          <p:cNvPr id="10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2C459A7-F4F5-48E2-8DF7-04CDCB320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754" y="6045141"/>
            <a:ext cx="1503716" cy="720034"/>
          </a:xfrm>
          <a:prstGeom prst="rect">
            <a:avLst/>
          </a:prstGeom>
        </p:spPr>
      </p:pic>
      <p:pic>
        <p:nvPicPr>
          <p:cNvPr id="8" name="Picture 3" descr="Logo&#10;&#10;Description automatically generated">
            <a:extLst>
              <a:ext uri="{FF2B5EF4-FFF2-40B4-BE49-F238E27FC236}">
                <a16:creationId xmlns:a16="http://schemas.microsoft.com/office/drawing/2014/main" id="{8D4F8703-C71A-4980-9CF8-6E86C313A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27" y="6038716"/>
            <a:ext cx="1554321" cy="7311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7AB4D5B-ADAA-48F5-B118-ED029E3D889F}"/>
              </a:ext>
            </a:extLst>
          </p:cNvPr>
          <p:cNvSpPr txBox="1"/>
          <p:nvPr/>
        </p:nvSpPr>
        <p:spPr>
          <a:xfrm>
            <a:off x="6726655" y="6393852"/>
            <a:ext cx="24912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@HanhamWoods</a:t>
            </a:r>
          </a:p>
        </p:txBody>
      </p:sp>
      <p:pic>
        <p:nvPicPr>
          <p:cNvPr id="15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EF70E30-CDB9-433D-8B63-3B6D7C1261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013" y="6464990"/>
            <a:ext cx="317445" cy="307463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3A001AD-DAC4-4774-A796-2E5EC99FC9AC}"/>
              </a:ext>
            </a:extLst>
          </p:cNvPr>
          <p:cNvCxnSpPr/>
          <p:nvPr/>
        </p:nvCxnSpPr>
        <p:spPr>
          <a:xfrm>
            <a:off x="11327" y="5934443"/>
            <a:ext cx="9133901" cy="24653"/>
          </a:xfrm>
          <a:prstGeom prst="straightConnector1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0069A87-F84C-4A6E-827D-D31D93D24A70}"/>
              </a:ext>
            </a:extLst>
          </p:cNvPr>
          <p:cNvSpPr txBox="1"/>
          <p:nvPr/>
        </p:nvSpPr>
        <p:spPr>
          <a:xfrm>
            <a:off x="2309" y="15038"/>
            <a:ext cx="912783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/>
              <a:t>Food and menu planning  </a:t>
            </a: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A767C6-B5FB-4B9F-87A6-551A3714D74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014" r="-1" b="-7140"/>
          <a:stretch/>
        </p:blipFill>
        <p:spPr>
          <a:xfrm>
            <a:off x="4621852" y="6067092"/>
            <a:ext cx="1173139" cy="8103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9516AD-95A0-4ED0-8B08-7268583AEE5B}"/>
              </a:ext>
            </a:extLst>
          </p:cNvPr>
          <p:cNvSpPr txBox="1"/>
          <p:nvPr/>
        </p:nvSpPr>
        <p:spPr>
          <a:xfrm>
            <a:off x="3623241" y="6014712"/>
            <a:ext cx="55214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400" b="1" dirty="0">
                <a:cs typeface="Calibri"/>
              </a:rPr>
              <a:t>Dream BIG </a:t>
            </a:r>
            <a:r>
              <a:rPr lang="en-US" sz="2400" dirty="0">
                <a:cs typeface="Calibri"/>
              </a:rPr>
              <a:t>//</a:t>
            </a:r>
            <a:r>
              <a:rPr lang="en-US" sz="2400" b="1" dirty="0">
                <a:cs typeface="Calibri"/>
              </a:rPr>
              <a:t> Work Hard </a:t>
            </a:r>
            <a:r>
              <a:rPr lang="en-US" sz="2400" dirty="0">
                <a:cs typeface="Calibri"/>
              </a:rPr>
              <a:t>//</a:t>
            </a:r>
            <a:r>
              <a:rPr lang="en-US" sz="2400" b="1" dirty="0">
                <a:cs typeface="Calibri"/>
              </a:rPr>
              <a:t> Be Kind</a:t>
            </a:r>
            <a:endParaRPr lang="en-US" b="1" dirty="0"/>
          </a:p>
        </p:txBody>
      </p:sp>
      <p:sp>
        <p:nvSpPr>
          <p:cNvPr id="13" name="Google Shape;201;p23">
            <a:extLst>
              <a:ext uri="{FF2B5EF4-FFF2-40B4-BE49-F238E27FC236}">
                <a16:creationId xmlns:a16="http://schemas.microsoft.com/office/drawing/2014/main" id="{A7A43442-CA93-4526-9F36-4B0FB45A7C1B}"/>
              </a:ext>
            </a:extLst>
          </p:cNvPr>
          <p:cNvSpPr txBox="1">
            <a:spLocks/>
          </p:cNvSpPr>
          <p:nvPr/>
        </p:nvSpPr>
        <p:spPr>
          <a:xfrm>
            <a:off x="128666" y="1419879"/>
            <a:ext cx="6559792" cy="31525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80000"/>
              <a:buFont typeface="Arial" panose="020B0604020202020204" pitchFamily="34" charset="0"/>
              <a:buNone/>
            </a:pPr>
            <a:r>
              <a:rPr lang="en-GB" dirty="0"/>
              <a:t>Evening Meal</a:t>
            </a:r>
          </a:p>
          <a:p>
            <a:pPr marL="257175" indent="-257175">
              <a:spcBef>
                <a:spcPts val="750"/>
              </a:spcBef>
              <a:buSzPct val="80000"/>
              <a:buFont typeface="Arial" panose="020B0604020202020204" pitchFamily="34" charset="0"/>
              <a:buChar char="►"/>
            </a:pPr>
            <a:r>
              <a:rPr lang="en-GB" dirty="0"/>
              <a:t>There are 3 basic types of evening meal</a:t>
            </a:r>
          </a:p>
          <a:p>
            <a:pPr marL="557213" lvl="1" indent="-214313">
              <a:spcBef>
                <a:spcPts val="750"/>
              </a:spcBef>
              <a:buSzPct val="79999"/>
              <a:buFont typeface="Arial" panose="020B0604020202020204" pitchFamily="34" charset="0"/>
              <a:buChar char="►"/>
            </a:pPr>
            <a:r>
              <a:rPr lang="en-GB" sz="2800" dirty="0"/>
              <a:t>Dehydrated </a:t>
            </a:r>
          </a:p>
          <a:p>
            <a:pPr marL="557213" lvl="1" indent="-214313">
              <a:spcBef>
                <a:spcPts val="750"/>
              </a:spcBef>
              <a:buSzPct val="79999"/>
              <a:buFont typeface="Arial" panose="020B0604020202020204" pitchFamily="34" charset="0"/>
              <a:buChar char="►"/>
            </a:pPr>
            <a:r>
              <a:rPr lang="en-GB" sz="2800" dirty="0"/>
              <a:t>Boil in the bag</a:t>
            </a:r>
          </a:p>
          <a:p>
            <a:pPr marL="557213" lvl="1" indent="-214313">
              <a:spcBef>
                <a:spcPts val="750"/>
              </a:spcBef>
              <a:buSzPct val="79999"/>
              <a:buFont typeface="Arial" panose="020B0604020202020204" pitchFamily="34" charset="0"/>
              <a:buChar char="►"/>
            </a:pPr>
            <a:r>
              <a:rPr lang="en-GB" sz="2800" dirty="0"/>
              <a:t> Cooking from scratch </a:t>
            </a:r>
          </a:p>
          <a:p>
            <a:pPr marL="257175" indent="-158496">
              <a:spcBef>
                <a:spcPts val="750"/>
              </a:spcBef>
              <a:buSzPct val="80000"/>
              <a:buFont typeface="Arial" panose="020B0604020202020204" pitchFamily="34" charset="0"/>
              <a:buNone/>
            </a:pPr>
            <a:endParaRPr lang="en-GB" dirty="0"/>
          </a:p>
          <a:p>
            <a:pPr marL="257175" indent="-158496">
              <a:spcBef>
                <a:spcPts val="750"/>
              </a:spcBef>
              <a:buSzPct val="80000"/>
              <a:buFont typeface="Arial" panose="020B0604020202020204" pitchFamily="34" charset="0"/>
              <a:buNone/>
            </a:pPr>
            <a:endParaRPr lang="en-GB" dirty="0"/>
          </a:p>
          <a:p>
            <a:pPr marL="257175" indent="-158496">
              <a:spcBef>
                <a:spcPts val="750"/>
              </a:spcBef>
              <a:buSzPct val="80000"/>
              <a:buFont typeface="Arial" panose="020B0604020202020204" pitchFamily="34" charset="0"/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4517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CAD71F3A-3FC2-46FF-A34B-6D4D09FF2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353" y="0"/>
            <a:ext cx="4276792" cy="6731196"/>
          </a:xfrm>
          <a:prstGeom prst="rect">
            <a:avLst/>
          </a:prstGeom>
        </p:spPr>
      </p:pic>
      <p:pic>
        <p:nvPicPr>
          <p:cNvPr id="10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2C459A7-F4F5-48E2-8DF7-04CDCB320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754" y="6045141"/>
            <a:ext cx="1503716" cy="720034"/>
          </a:xfrm>
          <a:prstGeom prst="rect">
            <a:avLst/>
          </a:prstGeom>
        </p:spPr>
      </p:pic>
      <p:pic>
        <p:nvPicPr>
          <p:cNvPr id="8" name="Picture 3" descr="Logo&#10;&#10;Description automatically generated">
            <a:extLst>
              <a:ext uri="{FF2B5EF4-FFF2-40B4-BE49-F238E27FC236}">
                <a16:creationId xmlns:a16="http://schemas.microsoft.com/office/drawing/2014/main" id="{8D4F8703-C71A-4980-9CF8-6E86C313A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27" y="6038716"/>
            <a:ext cx="1554321" cy="7311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7AB4D5B-ADAA-48F5-B118-ED029E3D889F}"/>
              </a:ext>
            </a:extLst>
          </p:cNvPr>
          <p:cNvSpPr txBox="1"/>
          <p:nvPr/>
        </p:nvSpPr>
        <p:spPr>
          <a:xfrm>
            <a:off x="6726655" y="6393852"/>
            <a:ext cx="24912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@HanhamWoods</a:t>
            </a:r>
          </a:p>
        </p:txBody>
      </p:sp>
      <p:pic>
        <p:nvPicPr>
          <p:cNvPr id="15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EF70E30-CDB9-433D-8B63-3B6D7C1261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013" y="6464990"/>
            <a:ext cx="317445" cy="307463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3A001AD-DAC4-4774-A796-2E5EC99FC9AC}"/>
              </a:ext>
            </a:extLst>
          </p:cNvPr>
          <p:cNvCxnSpPr/>
          <p:nvPr/>
        </p:nvCxnSpPr>
        <p:spPr>
          <a:xfrm>
            <a:off x="11327" y="5934443"/>
            <a:ext cx="9133901" cy="24653"/>
          </a:xfrm>
          <a:prstGeom prst="straightConnector1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0069A87-F84C-4A6E-827D-D31D93D24A70}"/>
              </a:ext>
            </a:extLst>
          </p:cNvPr>
          <p:cNvSpPr txBox="1"/>
          <p:nvPr/>
        </p:nvSpPr>
        <p:spPr>
          <a:xfrm>
            <a:off x="2309" y="15038"/>
            <a:ext cx="912783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/>
              <a:t>Food and menu planning  </a:t>
            </a: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A767C6-B5FB-4B9F-87A6-551A3714D74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014" r="-1" b="-7140"/>
          <a:stretch/>
        </p:blipFill>
        <p:spPr>
          <a:xfrm>
            <a:off x="4621852" y="6067092"/>
            <a:ext cx="1173139" cy="8103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9516AD-95A0-4ED0-8B08-7268583AEE5B}"/>
              </a:ext>
            </a:extLst>
          </p:cNvPr>
          <p:cNvSpPr txBox="1"/>
          <p:nvPr/>
        </p:nvSpPr>
        <p:spPr>
          <a:xfrm>
            <a:off x="3623241" y="6014712"/>
            <a:ext cx="55214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400" b="1" dirty="0">
                <a:cs typeface="Calibri"/>
              </a:rPr>
              <a:t>Dream BIG </a:t>
            </a:r>
            <a:r>
              <a:rPr lang="en-US" sz="2400" dirty="0">
                <a:cs typeface="Calibri"/>
              </a:rPr>
              <a:t>//</a:t>
            </a:r>
            <a:r>
              <a:rPr lang="en-US" sz="2400" b="1" dirty="0">
                <a:cs typeface="Calibri"/>
              </a:rPr>
              <a:t> Work Hard </a:t>
            </a:r>
            <a:r>
              <a:rPr lang="en-US" sz="2400" dirty="0">
                <a:cs typeface="Calibri"/>
              </a:rPr>
              <a:t>//</a:t>
            </a:r>
            <a:r>
              <a:rPr lang="en-US" sz="2400" b="1" dirty="0">
                <a:cs typeface="Calibri"/>
              </a:rPr>
              <a:t> Be Kind</a:t>
            </a:r>
            <a:endParaRPr lang="en-US" b="1" dirty="0"/>
          </a:p>
        </p:txBody>
      </p:sp>
      <p:sp>
        <p:nvSpPr>
          <p:cNvPr id="13" name="Google Shape;201;p23">
            <a:extLst>
              <a:ext uri="{FF2B5EF4-FFF2-40B4-BE49-F238E27FC236}">
                <a16:creationId xmlns:a16="http://schemas.microsoft.com/office/drawing/2014/main" id="{A7A43442-CA93-4526-9F36-4B0FB45A7C1B}"/>
              </a:ext>
            </a:extLst>
          </p:cNvPr>
          <p:cNvSpPr txBox="1">
            <a:spLocks/>
          </p:cNvSpPr>
          <p:nvPr/>
        </p:nvSpPr>
        <p:spPr>
          <a:xfrm>
            <a:off x="128666" y="1055045"/>
            <a:ext cx="6559792" cy="31525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5879" indent="-457200">
              <a:spcBef>
                <a:spcPts val="750"/>
              </a:spcBef>
              <a:buSzPct val="80000"/>
            </a:pPr>
            <a:r>
              <a:rPr lang="en-GB" dirty="0"/>
              <a:t>No tins/cans heavy items</a:t>
            </a:r>
          </a:p>
          <a:p>
            <a:pPr marL="555879" indent="-457200">
              <a:spcBef>
                <a:spcPts val="750"/>
              </a:spcBef>
              <a:buSzPct val="80000"/>
            </a:pPr>
            <a:r>
              <a:rPr lang="en-GB" dirty="0"/>
              <a:t>No “normal” rice too long to cook and uses too much gas – microwave or pre packed </a:t>
            </a:r>
          </a:p>
          <a:p>
            <a:pPr marL="555879" indent="-457200">
              <a:spcBef>
                <a:spcPts val="750"/>
              </a:spcBef>
              <a:buSzPct val="80000"/>
            </a:pPr>
            <a:r>
              <a:rPr lang="en-GB" dirty="0"/>
              <a:t>Separate snacks labelled “emergency rations” couple of </a:t>
            </a:r>
            <a:r>
              <a:rPr lang="en-GB" dirty="0" err="1"/>
              <a:t>Marsbars</a:t>
            </a:r>
            <a:r>
              <a:rPr lang="en-GB" dirty="0"/>
              <a:t> etc </a:t>
            </a:r>
          </a:p>
          <a:p>
            <a:pPr marL="555879" indent="-457200">
              <a:spcBef>
                <a:spcPts val="750"/>
              </a:spcBef>
              <a:buSzPct val="80000"/>
            </a:pPr>
            <a:r>
              <a:rPr lang="en-GB" dirty="0"/>
              <a:t>No Pot Noodles – limited nutrition </a:t>
            </a:r>
          </a:p>
          <a:p>
            <a:pPr marL="257175" indent="-158496">
              <a:spcBef>
                <a:spcPts val="750"/>
              </a:spcBef>
              <a:buSzPct val="80000"/>
              <a:buFont typeface="Arial" panose="020B0604020202020204" pitchFamily="34" charset="0"/>
              <a:buNone/>
            </a:pPr>
            <a:endParaRPr lang="en-GB" dirty="0"/>
          </a:p>
          <a:p>
            <a:pPr marL="257175" indent="-158496">
              <a:spcBef>
                <a:spcPts val="750"/>
              </a:spcBef>
              <a:buSzPct val="80000"/>
              <a:buFont typeface="Arial" panose="020B0604020202020204" pitchFamily="34" charset="0"/>
              <a:buNone/>
            </a:pPr>
            <a:endParaRPr lang="en-GB" dirty="0"/>
          </a:p>
          <a:p>
            <a:pPr marL="257175" indent="-158496">
              <a:spcBef>
                <a:spcPts val="750"/>
              </a:spcBef>
              <a:buSzPct val="80000"/>
              <a:buFont typeface="Arial" panose="020B0604020202020204" pitchFamily="34" charset="0"/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8895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03381-F1F1-A812-A9CF-212F1EFC4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2F54CF31-73A1-388E-0EE1-D634E5005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353" y="0"/>
            <a:ext cx="4276792" cy="6731196"/>
          </a:xfrm>
          <a:prstGeom prst="rect">
            <a:avLst/>
          </a:prstGeom>
        </p:spPr>
      </p:pic>
      <p:pic>
        <p:nvPicPr>
          <p:cNvPr id="10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4FB00854-918A-A19A-8DE9-DE98981A4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754" y="6045141"/>
            <a:ext cx="1503716" cy="720034"/>
          </a:xfrm>
          <a:prstGeom prst="rect">
            <a:avLst/>
          </a:prstGeom>
        </p:spPr>
      </p:pic>
      <p:pic>
        <p:nvPicPr>
          <p:cNvPr id="8" name="Picture 3" descr="Logo&#10;&#10;Description automatically generated">
            <a:extLst>
              <a:ext uri="{FF2B5EF4-FFF2-40B4-BE49-F238E27FC236}">
                <a16:creationId xmlns:a16="http://schemas.microsoft.com/office/drawing/2014/main" id="{37FD5259-5E0D-5495-2AB3-44638CE540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27" y="6038716"/>
            <a:ext cx="1554321" cy="7311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E9F3B2E-126D-99BC-F052-B57C0BF4FCDF}"/>
              </a:ext>
            </a:extLst>
          </p:cNvPr>
          <p:cNvSpPr txBox="1"/>
          <p:nvPr/>
        </p:nvSpPr>
        <p:spPr>
          <a:xfrm>
            <a:off x="6726655" y="6393852"/>
            <a:ext cx="24912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@HanhamWoods</a:t>
            </a:r>
          </a:p>
        </p:txBody>
      </p:sp>
      <p:pic>
        <p:nvPicPr>
          <p:cNvPr id="15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468ED216-F096-0B59-9E64-69C3F8D2F9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013" y="6464990"/>
            <a:ext cx="317445" cy="307463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27477F2-D2F8-D033-B094-EA08BE3426EE}"/>
              </a:ext>
            </a:extLst>
          </p:cNvPr>
          <p:cNvCxnSpPr/>
          <p:nvPr/>
        </p:nvCxnSpPr>
        <p:spPr>
          <a:xfrm>
            <a:off x="11327" y="5934443"/>
            <a:ext cx="9133901" cy="24653"/>
          </a:xfrm>
          <a:prstGeom prst="straightConnector1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13C51F6-B292-A743-AA7D-399DBF9ED0ED}"/>
              </a:ext>
            </a:extLst>
          </p:cNvPr>
          <p:cNvSpPr txBox="1"/>
          <p:nvPr/>
        </p:nvSpPr>
        <p:spPr>
          <a:xfrm>
            <a:off x="2309" y="15038"/>
            <a:ext cx="912783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/>
              <a:t>Behaviour</a:t>
            </a:r>
            <a:r>
              <a:rPr lang="en-US" sz="4000" b="1" dirty="0"/>
              <a:t> &amp; attitude</a:t>
            </a: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E75E1E6-ECDB-C531-A481-8F6A58E7473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014" r="-1" b="-7140"/>
          <a:stretch/>
        </p:blipFill>
        <p:spPr>
          <a:xfrm>
            <a:off x="4621852" y="6067092"/>
            <a:ext cx="1173139" cy="8103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2E8B2C2-4B8E-A434-D714-77CC9840A39B}"/>
              </a:ext>
            </a:extLst>
          </p:cNvPr>
          <p:cNvSpPr txBox="1"/>
          <p:nvPr/>
        </p:nvSpPr>
        <p:spPr>
          <a:xfrm>
            <a:off x="3623241" y="6014712"/>
            <a:ext cx="55214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400" b="1" dirty="0">
                <a:cs typeface="Calibri"/>
              </a:rPr>
              <a:t>Dream BIG </a:t>
            </a:r>
            <a:r>
              <a:rPr lang="en-US" sz="2400" dirty="0">
                <a:cs typeface="Calibri"/>
              </a:rPr>
              <a:t>//</a:t>
            </a:r>
            <a:r>
              <a:rPr lang="en-US" sz="2400" b="1" dirty="0">
                <a:cs typeface="Calibri"/>
              </a:rPr>
              <a:t> Work Hard </a:t>
            </a:r>
            <a:r>
              <a:rPr lang="en-US" sz="2400" dirty="0">
                <a:cs typeface="Calibri"/>
              </a:rPr>
              <a:t>//</a:t>
            </a:r>
            <a:r>
              <a:rPr lang="en-US" sz="2400" b="1" dirty="0">
                <a:cs typeface="Calibri"/>
              </a:rPr>
              <a:t> Be Kind</a:t>
            </a:r>
            <a:endParaRPr lang="en-US" b="1" dirty="0"/>
          </a:p>
        </p:txBody>
      </p:sp>
      <p:sp>
        <p:nvSpPr>
          <p:cNvPr id="13" name="Google Shape;201;p23">
            <a:extLst>
              <a:ext uri="{FF2B5EF4-FFF2-40B4-BE49-F238E27FC236}">
                <a16:creationId xmlns:a16="http://schemas.microsoft.com/office/drawing/2014/main" id="{EB0A5924-DFC0-49C3-D501-42C04B636C4C}"/>
              </a:ext>
            </a:extLst>
          </p:cNvPr>
          <p:cNvSpPr txBox="1">
            <a:spLocks/>
          </p:cNvSpPr>
          <p:nvPr/>
        </p:nvSpPr>
        <p:spPr>
          <a:xfrm>
            <a:off x="128666" y="1055045"/>
            <a:ext cx="6559792" cy="31525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5625" indent="-457200">
              <a:spcBef>
                <a:spcPts val="750"/>
              </a:spcBef>
              <a:buSzPct val="80000"/>
            </a:pPr>
            <a:r>
              <a:rPr lang="en-GB" dirty="0">
                <a:ea typeface="Calibri"/>
                <a:cs typeface="Calibri"/>
              </a:rPr>
              <a:t>Normal academy expectations</a:t>
            </a:r>
            <a:endParaRPr lang="en-US" dirty="0"/>
          </a:p>
          <a:p>
            <a:pPr marL="555625" indent="-457200">
              <a:spcBef>
                <a:spcPts val="750"/>
              </a:spcBef>
              <a:buSzPct val="80000"/>
              <a:buFont typeface="Arial" panose="020B0604020202020204" pitchFamily="34" charset="0"/>
              <a:buChar char="•"/>
            </a:pPr>
            <a:endParaRPr lang="en-GB" dirty="0">
              <a:ea typeface="Calibri"/>
              <a:cs typeface="Calibri"/>
            </a:endParaRPr>
          </a:p>
          <a:p>
            <a:pPr marL="555625" indent="-457200">
              <a:spcBef>
                <a:spcPts val="750"/>
              </a:spcBef>
              <a:buSzPct val="80000"/>
            </a:pPr>
            <a:r>
              <a:rPr lang="en-GB" dirty="0">
                <a:ea typeface="Calibri"/>
                <a:cs typeface="Calibri"/>
              </a:rPr>
              <a:t>Mobile phone policy</a:t>
            </a:r>
          </a:p>
          <a:p>
            <a:pPr marL="257175" indent="-158115">
              <a:spcBef>
                <a:spcPts val="750"/>
              </a:spcBef>
              <a:buSzPct val="80000"/>
              <a:buNone/>
            </a:pPr>
            <a:endParaRPr lang="en-GB" dirty="0">
              <a:ea typeface="Calibri"/>
              <a:cs typeface="Calibri"/>
            </a:endParaRPr>
          </a:p>
          <a:p>
            <a:pPr marL="556260" indent="-457200">
              <a:spcBef>
                <a:spcPts val="750"/>
              </a:spcBef>
            </a:pPr>
            <a:r>
              <a:rPr lang="en-GB" dirty="0">
                <a:ea typeface="Calibri"/>
                <a:cs typeface="Calibri"/>
              </a:rPr>
              <a:t>Indirect supervision </a:t>
            </a:r>
          </a:p>
          <a:p>
            <a:pPr marL="257175" indent="-158115">
              <a:spcBef>
                <a:spcPts val="750"/>
              </a:spcBef>
              <a:buSzPct val="80000"/>
              <a:buNone/>
            </a:pPr>
            <a:endParaRPr lang="en-GB" dirty="0">
              <a:ea typeface="Calibri"/>
              <a:cs typeface="Calibri"/>
            </a:endParaRPr>
          </a:p>
          <a:p>
            <a:pPr marL="257175" indent="-158115">
              <a:spcBef>
                <a:spcPts val="750"/>
              </a:spcBef>
              <a:buSzPct val="80000"/>
              <a:buNone/>
            </a:pPr>
            <a:endParaRPr lang="en-GB" sz="24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2883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CAD71F3A-3FC2-46FF-A34B-6D4D09FF2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328" y="125780"/>
            <a:ext cx="4276792" cy="6731196"/>
          </a:xfrm>
          <a:prstGeom prst="rect">
            <a:avLst/>
          </a:prstGeom>
        </p:spPr>
      </p:pic>
      <p:pic>
        <p:nvPicPr>
          <p:cNvPr id="10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2C459A7-F4F5-48E2-8DF7-04CDCB320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754" y="6045141"/>
            <a:ext cx="1503716" cy="720034"/>
          </a:xfrm>
          <a:prstGeom prst="rect">
            <a:avLst/>
          </a:prstGeom>
        </p:spPr>
      </p:pic>
      <p:pic>
        <p:nvPicPr>
          <p:cNvPr id="8" name="Picture 3" descr="Logo&#10;&#10;Description automatically generated">
            <a:extLst>
              <a:ext uri="{FF2B5EF4-FFF2-40B4-BE49-F238E27FC236}">
                <a16:creationId xmlns:a16="http://schemas.microsoft.com/office/drawing/2014/main" id="{8D4F8703-C71A-4980-9CF8-6E86C313A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27" y="6038716"/>
            <a:ext cx="1554321" cy="7311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7AB4D5B-ADAA-48F5-B118-ED029E3D889F}"/>
              </a:ext>
            </a:extLst>
          </p:cNvPr>
          <p:cNvSpPr txBox="1"/>
          <p:nvPr/>
        </p:nvSpPr>
        <p:spPr>
          <a:xfrm>
            <a:off x="6726655" y="6393852"/>
            <a:ext cx="24912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@HanhamWoods</a:t>
            </a:r>
          </a:p>
        </p:txBody>
      </p:sp>
      <p:pic>
        <p:nvPicPr>
          <p:cNvPr id="15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EF70E30-CDB9-433D-8B63-3B6D7C1261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013" y="6464990"/>
            <a:ext cx="317445" cy="307463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3A001AD-DAC4-4774-A796-2E5EC99FC9AC}"/>
              </a:ext>
            </a:extLst>
          </p:cNvPr>
          <p:cNvCxnSpPr/>
          <p:nvPr/>
        </p:nvCxnSpPr>
        <p:spPr>
          <a:xfrm>
            <a:off x="11327" y="5934443"/>
            <a:ext cx="9133901" cy="24653"/>
          </a:xfrm>
          <a:prstGeom prst="straightConnector1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0069A87-F84C-4A6E-827D-D31D93D24A70}"/>
              </a:ext>
            </a:extLst>
          </p:cNvPr>
          <p:cNvSpPr txBox="1"/>
          <p:nvPr/>
        </p:nvSpPr>
        <p:spPr>
          <a:xfrm>
            <a:off x="2309" y="15038"/>
            <a:ext cx="912783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b="1" dirty="0"/>
              <a:t>Student Meetings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5AB2AC-96A5-4272-A9C9-04B266ABF4E8}"/>
              </a:ext>
            </a:extLst>
          </p:cNvPr>
          <p:cNvSpPr txBox="1"/>
          <p:nvPr/>
        </p:nvSpPr>
        <p:spPr>
          <a:xfrm>
            <a:off x="0" y="840472"/>
            <a:ext cx="9127836" cy="41960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4000" u="sng" baseline="30000" dirty="0"/>
          </a:p>
          <a:p>
            <a:r>
              <a:rPr lang="en-US" sz="6000" b="1" u="sng" baseline="30000" dirty="0"/>
              <a:t>After school meetings</a:t>
            </a:r>
          </a:p>
          <a:p>
            <a:r>
              <a:rPr lang="en-US" sz="4000" dirty="0"/>
              <a:t>Thursday 6</a:t>
            </a:r>
            <a:r>
              <a:rPr lang="en-US" sz="4000" baseline="30000" dirty="0"/>
              <a:t>th</a:t>
            </a:r>
            <a:r>
              <a:rPr lang="en-US" sz="4000" dirty="0"/>
              <a:t> March</a:t>
            </a:r>
          </a:p>
          <a:p>
            <a:r>
              <a:rPr lang="en-US" sz="4000" dirty="0"/>
              <a:t>Thursday 13</a:t>
            </a:r>
            <a:r>
              <a:rPr lang="en-US" sz="4000" baseline="30000" dirty="0"/>
              <a:t>th</a:t>
            </a:r>
            <a:r>
              <a:rPr lang="en-US" sz="4000" dirty="0"/>
              <a:t> March</a:t>
            </a:r>
          </a:p>
          <a:p>
            <a:endParaRPr lang="en-US" sz="4000" dirty="0"/>
          </a:p>
          <a:p>
            <a:r>
              <a:rPr lang="en-US" sz="4000" dirty="0" err="1"/>
              <a:t>Organise</a:t>
            </a:r>
            <a:r>
              <a:rPr lang="en-US" sz="4000" dirty="0"/>
              <a:t> groups</a:t>
            </a:r>
          </a:p>
          <a:p>
            <a:r>
              <a:rPr lang="en-US" sz="4000" dirty="0"/>
              <a:t>Final planning </a:t>
            </a: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A767C6-B5FB-4B9F-87A6-551A3714D74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014" r="-1" b="-7140"/>
          <a:stretch/>
        </p:blipFill>
        <p:spPr>
          <a:xfrm>
            <a:off x="4621852" y="6067092"/>
            <a:ext cx="1173139" cy="8103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9516AD-95A0-4ED0-8B08-7268583AEE5B}"/>
              </a:ext>
            </a:extLst>
          </p:cNvPr>
          <p:cNvSpPr txBox="1"/>
          <p:nvPr/>
        </p:nvSpPr>
        <p:spPr>
          <a:xfrm>
            <a:off x="3623241" y="6014712"/>
            <a:ext cx="55214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400" b="1" dirty="0">
                <a:cs typeface="Calibri"/>
              </a:rPr>
              <a:t>Dream BIG </a:t>
            </a:r>
            <a:r>
              <a:rPr lang="en-US" sz="2400" dirty="0">
                <a:cs typeface="Calibri"/>
              </a:rPr>
              <a:t>//</a:t>
            </a:r>
            <a:r>
              <a:rPr lang="en-US" sz="2400" b="1" dirty="0">
                <a:cs typeface="Calibri"/>
              </a:rPr>
              <a:t> Work Hard </a:t>
            </a:r>
            <a:r>
              <a:rPr lang="en-US" sz="2400" dirty="0">
                <a:cs typeface="Calibri"/>
              </a:rPr>
              <a:t>//</a:t>
            </a:r>
            <a:r>
              <a:rPr lang="en-US" sz="2400" b="1" dirty="0">
                <a:cs typeface="Calibri"/>
              </a:rPr>
              <a:t> Be Kind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5755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CAD71F3A-3FC2-46FF-A34B-6D4D09FF2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328" y="125780"/>
            <a:ext cx="4276792" cy="6731196"/>
          </a:xfrm>
          <a:prstGeom prst="rect">
            <a:avLst/>
          </a:prstGeom>
        </p:spPr>
      </p:pic>
      <p:pic>
        <p:nvPicPr>
          <p:cNvPr id="10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2C459A7-F4F5-48E2-8DF7-04CDCB320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754" y="6045141"/>
            <a:ext cx="1503716" cy="720034"/>
          </a:xfrm>
          <a:prstGeom prst="rect">
            <a:avLst/>
          </a:prstGeom>
        </p:spPr>
      </p:pic>
      <p:pic>
        <p:nvPicPr>
          <p:cNvPr id="8" name="Picture 3" descr="Logo&#10;&#10;Description automatically generated">
            <a:extLst>
              <a:ext uri="{FF2B5EF4-FFF2-40B4-BE49-F238E27FC236}">
                <a16:creationId xmlns:a16="http://schemas.microsoft.com/office/drawing/2014/main" id="{8D4F8703-C71A-4980-9CF8-6E86C313A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27" y="6038716"/>
            <a:ext cx="1554321" cy="7311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7AB4D5B-ADAA-48F5-B118-ED029E3D889F}"/>
              </a:ext>
            </a:extLst>
          </p:cNvPr>
          <p:cNvSpPr txBox="1"/>
          <p:nvPr/>
        </p:nvSpPr>
        <p:spPr>
          <a:xfrm>
            <a:off x="6726655" y="6393852"/>
            <a:ext cx="24912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@HanhamWoods</a:t>
            </a:r>
          </a:p>
        </p:txBody>
      </p:sp>
      <p:pic>
        <p:nvPicPr>
          <p:cNvPr id="15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EF70E30-CDB9-433D-8B63-3B6D7C1261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013" y="6464990"/>
            <a:ext cx="317445" cy="307463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3A001AD-DAC4-4774-A796-2E5EC99FC9AC}"/>
              </a:ext>
            </a:extLst>
          </p:cNvPr>
          <p:cNvCxnSpPr/>
          <p:nvPr/>
        </p:nvCxnSpPr>
        <p:spPr>
          <a:xfrm>
            <a:off x="11327" y="5934443"/>
            <a:ext cx="9133901" cy="24653"/>
          </a:xfrm>
          <a:prstGeom prst="straightConnector1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0069A87-F84C-4A6E-827D-D31D93D24A70}"/>
              </a:ext>
            </a:extLst>
          </p:cNvPr>
          <p:cNvSpPr txBox="1"/>
          <p:nvPr/>
        </p:nvSpPr>
        <p:spPr>
          <a:xfrm>
            <a:off x="2309" y="15038"/>
            <a:ext cx="912783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b="1" dirty="0"/>
              <a:t>What can you do to help?</a:t>
            </a:r>
            <a:endParaRPr lang="en-US" sz="5400" b="1" dirty="0">
              <a:ea typeface="Calibri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5AB2AC-96A5-4272-A9C9-04B266ABF4E8}"/>
              </a:ext>
            </a:extLst>
          </p:cNvPr>
          <p:cNvSpPr txBox="1"/>
          <p:nvPr/>
        </p:nvSpPr>
        <p:spPr>
          <a:xfrm>
            <a:off x="150606" y="1183647"/>
            <a:ext cx="9127836" cy="39908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baseline="30000" dirty="0">
                <a:ea typeface="Calibri" panose="020F0502020204030204"/>
                <a:cs typeface="Calibri" panose="020F0502020204030204"/>
              </a:rPr>
              <a:t>Walking boots - have been 'broken in'.</a:t>
            </a:r>
            <a:endParaRPr lang="en-US" dirty="0"/>
          </a:p>
          <a:p>
            <a:pPr marL="571500" indent="-571500">
              <a:buFont typeface="Arial"/>
              <a:buChar char="•"/>
            </a:pPr>
            <a:r>
              <a:rPr lang="en-US" sz="4000" baseline="30000" dirty="0">
                <a:ea typeface="Calibri" panose="020F0502020204030204"/>
                <a:cs typeface="Calibri" panose="020F0502020204030204"/>
              </a:rPr>
              <a:t>Go out for walks – the longer the better.</a:t>
            </a:r>
          </a:p>
          <a:p>
            <a:pPr marL="571500" indent="-571500">
              <a:buFont typeface="Arial"/>
              <a:buChar char="•"/>
            </a:pPr>
            <a:r>
              <a:rPr lang="en-US" sz="4000" baseline="30000" dirty="0">
                <a:ea typeface="Calibri" panose="020F0502020204030204"/>
                <a:cs typeface="Calibri" panose="020F0502020204030204"/>
              </a:rPr>
              <a:t>Practice pack, and practice carry.</a:t>
            </a:r>
          </a:p>
          <a:p>
            <a:pPr marL="571500" indent="-571500">
              <a:buFont typeface="Arial"/>
              <a:buChar char="•"/>
            </a:pPr>
            <a:r>
              <a:rPr lang="en-US" sz="4000" baseline="30000" dirty="0">
                <a:ea typeface="Calibri" panose="020F0502020204030204"/>
                <a:cs typeface="Calibri" panose="020F0502020204030204"/>
              </a:rPr>
              <a:t>Practice using a compass!</a:t>
            </a:r>
          </a:p>
          <a:p>
            <a:pPr marL="571500" indent="-571500">
              <a:buFont typeface="Arial"/>
              <a:buChar char="•"/>
            </a:pPr>
            <a:r>
              <a:rPr lang="en-US" sz="4000" baseline="30000" dirty="0">
                <a:ea typeface="Calibri" panose="020F0502020204030204"/>
                <a:cs typeface="Calibri" panose="020F0502020204030204"/>
              </a:rPr>
              <a:t>Encourage your child to finish the other sections and get their assessor reports submitted, so the expedition is the 'final thing'.</a:t>
            </a:r>
          </a:p>
          <a:p>
            <a:endParaRPr lang="en-US" sz="4000" baseline="30000" dirty="0">
              <a:ea typeface="Calibri" panose="020F0502020204030204"/>
              <a:cs typeface="Calibri" panose="020F0502020204030204"/>
            </a:endParaRPr>
          </a:p>
          <a:p>
            <a:endParaRPr lang="en-US" sz="4000" baseline="30000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A767C6-B5FB-4B9F-87A6-551A3714D74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014" r="-1" b="-7140"/>
          <a:stretch/>
        </p:blipFill>
        <p:spPr>
          <a:xfrm>
            <a:off x="4621852" y="6067092"/>
            <a:ext cx="1173139" cy="8103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9516AD-95A0-4ED0-8B08-7268583AEE5B}"/>
              </a:ext>
            </a:extLst>
          </p:cNvPr>
          <p:cNvSpPr txBox="1"/>
          <p:nvPr/>
        </p:nvSpPr>
        <p:spPr>
          <a:xfrm>
            <a:off x="3623241" y="6014712"/>
            <a:ext cx="55214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400" b="1" dirty="0">
                <a:cs typeface="Calibri"/>
              </a:rPr>
              <a:t>Dream BIG </a:t>
            </a:r>
            <a:r>
              <a:rPr lang="en-US" sz="2400" dirty="0">
                <a:cs typeface="Calibri"/>
              </a:rPr>
              <a:t>//</a:t>
            </a:r>
            <a:r>
              <a:rPr lang="en-US" sz="2400" b="1" dirty="0">
                <a:cs typeface="Calibri"/>
              </a:rPr>
              <a:t> Work Hard </a:t>
            </a:r>
            <a:r>
              <a:rPr lang="en-US" sz="2400" dirty="0">
                <a:cs typeface="Calibri"/>
              </a:rPr>
              <a:t>//</a:t>
            </a:r>
            <a:r>
              <a:rPr lang="en-US" sz="2400" b="1" dirty="0">
                <a:cs typeface="Calibri"/>
              </a:rPr>
              <a:t> Be Kind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3695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CAD71F3A-3FC2-46FF-A34B-6D4D09FF2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328" y="125780"/>
            <a:ext cx="4276792" cy="6731196"/>
          </a:xfrm>
          <a:prstGeom prst="rect">
            <a:avLst/>
          </a:prstGeom>
        </p:spPr>
      </p:pic>
      <p:pic>
        <p:nvPicPr>
          <p:cNvPr id="10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2C459A7-F4F5-48E2-8DF7-04CDCB320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754" y="6045141"/>
            <a:ext cx="1503716" cy="720034"/>
          </a:xfrm>
          <a:prstGeom prst="rect">
            <a:avLst/>
          </a:prstGeom>
        </p:spPr>
      </p:pic>
      <p:pic>
        <p:nvPicPr>
          <p:cNvPr id="8" name="Picture 3" descr="Logo&#10;&#10;Description automatically generated">
            <a:extLst>
              <a:ext uri="{FF2B5EF4-FFF2-40B4-BE49-F238E27FC236}">
                <a16:creationId xmlns:a16="http://schemas.microsoft.com/office/drawing/2014/main" id="{8D4F8703-C71A-4980-9CF8-6E86C313A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27" y="6038716"/>
            <a:ext cx="1554321" cy="7311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7AB4D5B-ADAA-48F5-B118-ED029E3D889F}"/>
              </a:ext>
            </a:extLst>
          </p:cNvPr>
          <p:cNvSpPr txBox="1"/>
          <p:nvPr/>
        </p:nvSpPr>
        <p:spPr>
          <a:xfrm>
            <a:off x="6726655" y="6393852"/>
            <a:ext cx="24912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@HanhamWoods</a:t>
            </a:r>
          </a:p>
        </p:txBody>
      </p:sp>
      <p:pic>
        <p:nvPicPr>
          <p:cNvPr id="15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EF70E30-CDB9-433D-8B63-3B6D7C1261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013" y="6464990"/>
            <a:ext cx="317445" cy="307463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3A001AD-DAC4-4774-A796-2E5EC99FC9AC}"/>
              </a:ext>
            </a:extLst>
          </p:cNvPr>
          <p:cNvCxnSpPr/>
          <p:nvPr/>
        </p:nvCxnSpPr>
        <p:spPr>
          <a:xfrm>
            <a:off x="11327" y="5934443"/>
            <a:ext cx="9133901" cy="24653"/>
          </a:xfrm>
          <a:prstGeom prst="straightConnector1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0069A87-F84C-4A6E-827D-D31D93D24A70}"/>
              </a:ext>
            </a:extLst>
          </p:cNvPr>
          <p:cNvSpPr txBox="1"/>
          <p:nvPr/>
        </p:nvSpPr>
        <p:spPr>
          <a:xfrm>
            <a:off x="266911" y="85547"/>
            <a:ext cx="912783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/>
              <a:t>Please ensure any final payments have been made </a:t>
            </a: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A767C6-B5FB-4B9F-87A6-551A3714D74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014" r="-1" b="-7140"/>
          <a:stretch/>
        </p:blipFill>
        <p:spPr>
          <a:xfrm>
            <a:off x="4621852" y="6067092"/>
            <a:ext cx="1173139" cy="8103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9516AD-95A0-4ED0-8B08-7268583AEE5B}"/>
              </a:ext>
            </a:extLst>
          </p:cNvPr>
          <p:cNvSpPr txBox="1"/>
          <p:nvPr/>
        </p:nvSpPr>
        <p:spPr>
          <a:xfrm>
            <a:off x="3623241" y="6014712"/>
            <a:ext cx="55214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400" b="1" dirty="0">
                <a:cs typeface="Calibri"/>
              </a:rPr>
              <a:t>Dream BIG </a:t>
            </a:r>
            <a:r>
              <a:rPr lang="en-US" sz="2400" dirty="0">
                <a:cs typeface="Calibri"/>
              </a:rPr>
              <a:t>//</a:t>
            </a:r>
            <a:r>
              <a:rPr lang="en-US" sz="2400" b="1" dirty="0">
                <a:cs typeface="Calibri"/>
              </a:rPr>
              <a:t> Work Hard </a:t>
            </a:r>
            <a:r>
              <a:rPr lang="en-US" sz="2400" dirty="0">
                <a:cs typeface="Calibri"/>
              </a:rPr>
              <a:t>//</a:t>
            </a:r>
            <a:r>
              <a:rPr lang="en-US" sz="2400" b="1" dirty="0">
                <a:cs typeface="Calibri"/>
              </a:rPr>
              <a:t> Be Kind</a:t>
            </a:r>
            <a:endParaRPr lang="en-US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2F056C-DF27-4E75-95B6-FDC61DA305C4}"/>
              </a:ext>
            </a:extLst>
          </p:cNvPr>
          <p:cNvSpPr txBox="1"/>
          <p:nvPr/>
        </p:nvSpPr>
        <p:spPr>
          <a:xfrm>
            <a:off x="266911" y="3263075"/>
            <a:ext cx="9127836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b="1" dirty="0"/>
              <a:t>Any questions?</a:t>
            </a:r>
          </a:p>
          <a:p>
            <a:endParaRPr lang="en-US" sz="5400" b="1" dirty="0"/>
          </a:p>
          <a:p>
            <a:r>
              <a:rPr lang="en-US" sz="5400" b="1" dirty="0"/>
              <a:t>Email – </a:t>
            </a:r>
            <a:r>
              <a:rPr lang="en-US" sz="5400" b="1" dirty="0">
                <a:hlinkClick r:id="rId9"/>
              </a:rPr>
              <a:t>Emily.baker@clf.uk</a:t>
            </a:r>
            <a:r>
              <a:rPr lang="en-US" sz="5400" b="1" dirty="0"/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5A7C44-BC08-2FA2-9339-7613F02EDC7B}"/>
              </a:ext>
            </a:extLst>
          </p:cNvPr>
          <p:cNvSpPr txBox="1"/>
          <p:nvPr/>
        </p:nvSpPr>
        <p:spPr>
          <a:xfrm>
            <a:off x="266911" y="2068440"/>
            <a:ext cx="7207557" cy="193899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ea typeface="Calibri"/>
                <a:cs typeface="Calibri"/>
              </a:rPr>
              <a:t>Follow @HWADofE</a:t>
            </a:r>
          </a:p>
          <a:p>
            <a:endParaRPr lang="en-US" sz="3600" b="1" dirty="0">
              <a:ea typeface="Calibri"/>
              <a:cs typeface="Calibri"/>
            </a:endParaRPr>
          </a:p>
          <a:p>
            <a:endParaRPr lang="en-US" sz="3600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936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FB07AE-D452-411B-BB0E-9EEF9E4743F1}"/>
              </a:ext>
            </a:extLst>
          </p:cNvPr>
          <p:cNvCxnSpPr>
            <a:cxnSpLocks/>
          </p:cNvCxnSpPr>
          <p:nvPr/>
        </p:nvCxnSpPr>
        <p:spPr>
          <a:xfrm>
            <a:off x="-11165" y="654374"/>
            <a:ext cx="9145885" cy="0"/>
          </a:xfrm>
          <a:prstGeom prst="straightConnector1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CA7CA19D-1617-437D-AA28-F0503BD82C56}"/>
              </a:ext>
            </a:extLst>
          </p:cNvPr>
          <p:cNvSpPr>
            <a:spLocks noGrp="1"/>
          </p:cNvSpPr>
          <p:nvPr/>
        </p:nvSpPr>
        <p:spPr>
          <a:xfrm>
            <a:off x="-11165" y="1"/>
            <a:ext cx="9135897" cy="26865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latin typeface="+mn-lt"/>
              </a:rPr>
              <a:t>Mission: </a:t>
            </a:r>
            <a:r>
              <a:rPr lang="en-US" sz="2000">
                <a:latin typeface="+mn-lt"/>
              </a:rPr>
              <a:t>Hanham Woods will give people the </a:t>
            </a:r>
            <a:r>
              <a:rPr lang="en-US" sz="2000" b="1">
                <a:latin typeface="+mn-lt"/>
              </a:rPr>
              <a:t>best</a:t>
            </a:r>
            <a:r>
              <a:rPr lang="en-US" sz="2000">
                <a:latin typeface="+mn-lt"/>
              </a:rPr>
              <a:t> chance of </a:t>
            </a:r>
            <a:r>
              <a:rPr lang="en-US" sz="2000" b="1">
                <a:latin typeface="+mn-lt"/>
              </a:rPr>
              <a:t>success</a:t>
            </a:r>
            <a:r>
              <a:rPr lang="en-US" sz="2000">
                <a:latin typeface="+mn-lt"/>
              </a:rPr>
              <a:t>...</a:t>
            </a:r>
            <a:endParaRPr lang="en-US" sz="2000">
              <a:latin typeface="+mn-lt"/>
              <a:cs typeface="Calibri Light"/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707929E8-A471-4D7D-9BA7-E6E3D2E2DDAD}"/>
              </a:ext>
            </a:extLst>
          </p:cNvPr>
          <p:cNvGraphicFramePr>
            <a:graphicFrameLocks noGrp="1"/>
          </p:cNvGraphicFramePr>
          <p:nvPr/>
        </p:nvGraphicFramePr>
        <p:xfrm>
          <a:off x="0" y="329082"/>
          <a:ext cx="9144000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587251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14475742"/>
                    </a:ext>
                  </a:extLst>
                </a:gridCol>
                <a:gridCol w="1632857">
                  <a:extLst>
                    <a:ext uri="{9D8B030D-6E8A-4147-A177-3AD203B41FA5}">
                      <a16:colId xmlns:a16="http://schemas.microsoft.com/office/drawing/2014/main" val="353287575"/>
                    </a:ext>
                  </a:extLst>
                </a:gridCol>
                <a:gridCol w="1856792">
                  <a:extLst>
                    <a:ext uri="{9D8B030D-6E8A-4147-A177-3AD203B41FA5}">
                      <a16:colId xmlns:a16="http://schemas.microsoft.com/office/drawing/2014/main" val="4163683967"/>
                    </a:ext>
                  </a:extLst>
                </a:gridCol>
                <a:gridCol w="1996751">
                  <a:extLst>
                    <a:ext uri="{9D8B030D-6E8A-4147-A177-3AD203B41FA5}">
                      <a16:colId xmlns:a16="http://schemas.microsoft.com/office/drawing/2014/main" val="593137414"/>
                    </a:ext>
                  </a:extLst>
                </a:gridCol>
              </a:tblGrid>
              <a:tr h="183793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>
                          <a:effectLst/>
                        </a:rPr>
                        <a:t>Academically​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>
                          <a:effectLst/>
                        </a:rPr>
                        <a:t>Professionally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>
                          <a:effectLst/>
                        </a:rPr>
                        <a:t>Socially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>
                          <a:effectLst/>
                        </a:rPr>
                        <a:t>Personally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>
                          <a:effectLst/>
                        </a:rPr>
                        <a:t>Within the community</a:t>
                      </a:r>
                    </a:p>
                  </a:txBody>
                  <a:tcPr anchor="ctr">
                    <a:solidFill>
                      <a:srgbClr val="FAD2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306459"/>
                  </a:ext>
                </a:extLst>
              </a:tr>
            </a:tbl>
          </a:graphicData>
        </a:graphic>
      </p:graphicFrame>
      <p:pic>
        <p:nvPicPr>
          <p:cNvPr id="18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1746C426-436D-4F86-AD19-07D07F2BF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754" y="6045141"/>
            <a:ext cx="1503716" cy="720034"/>
          </a:xfrm>
          <a:prstGeom prst="rect">
            <a:avLst/>
          </a:prstGeom>
        </p:spPr>
      </p:pic>
      <p:pic>
        <p:nvPicPr>
          <p:cNvPr id="20" name="Picture 3" descr="Logo&#10;&#10;Description automatically generated">
            <a:extLst>
              <a:ext uri="{FF2B5EF4-FFF2-40B4-BE49-F238E27FC236}">
                <a16:creationId xmlns:a16="http://schemas.microsoft.com/office/drawing/2014/main" id="{87051A76-A7B9-440C-9FEC-8A40EC295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27" y="6038716"/>
            <a:ext cx="1554321" cy="73111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A47D446-DC5B-44C5-8A5C-F29007DA71D7}"/>
              </a:ext>
            </a:extLst>
          </p:cNvPr>
          <p:cNvSpPr txBox="1"/>
          <p:nvPr/>
        </p:nvSpPr>
        <p:spPr>
          <a:xfrm>
            <a:off x="6726655" y="6393852"/>
            <a:ext cx="24912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B0F0"/>
                </a:solidFill>
              </a:rPr>
              <a:t>@HanhamWoods</a:t>
            </a:r>
          </a:p>
        </p:txBody>
      </p:sp>
      <p:pic>
        <p:nvPicPr>
          <p:cNvPr id="27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C351E9F-2F50-426B-B23E-91A43F686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1013" y="6464990"/>
            <a:ext cx="317445" cy="307463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0F12AAD-E25A-431E-9307-BD919E62606A}"/>
              </a:ext>
            </a:extLst>
          </p:cNvPr>
          <p:cNvCxnSpPr/>
          <p:nvPr/>
        </p:nvCxnSpPr>
        <p:spPr>
          <a:xfrm>
            <a:off x="11327" y="5934443"/>
            <a:ext cx="9133901" cy="24653"/>
          </a:xfrm>
          <a:prstGeom prst="straightConnector1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5FFF7CB-A244-402E-AD41-F7BE8F88321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014" r="-1" b="-7140"/>
          <a:stretch/>
        </p:blipFill>
        <p:spPr>
          <a:xfrm>
            <a:off x="4621852" y="6067092"/>
            <a:ext cx="1173139" cy="81037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328F46E-AADE-41B0-B95C-3CAFFBCB8685}"/>
              </a:ext>
            </a:extLst>
          </p:cNvPr>
          <p:cNvSpPr txBox="1"/>
          <p:nvPr/>
        </p:nvSpPr>
        <p:spPr>
          <a:xfrm>
            <a:off x="3623241" y="6014712"/>
            <a:ext cx="55214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400" b="1">
                <a:cs typeface="Calibri"/>
              </a:rPr>
              <a:t>Dream BIG </a:t>
            </a:r>
            <a:r>
              <a:rPr lang="en-US" sz="2400">
                <a:cs typeface="Calibri"/>
              </a:rPr>
              <a:t>//</a:t>
            </a:r>
            <a:r>
              <a:rPr lang="en-US" sz="2400" b="1">
                <a:cs typeface="Calibri"/>
              </a:rPr>
              <a:t> Work Hard </a:t>
            </a:r>
            <a:r>
              <a:rPr lang="en-US" sz="2400">
                <a:cs typeface="Calibri"/>
              </a:rPr>
              <a:t>//</a:t>
            </a:r>
            <a:r>
              <a:rPr lang="en-US" sz="2400" b="1">
                <a:cs typeface="Calibri"/>
              </a:rPr>
              <a:t> Be Kind</a:t>
            </a:r>
            <a:endParaRPr lang="en-US" b="1"/>
          </a:p>
        </p:txBody>
      </p:sp>
      <p:pic>
        <p:nvPicPr>
          <p:cNvPr id="4" name="Picture 4" descr="Shape&#10;&#10;Description automatically generated">
            <a:extLst>
              <a:ext uri="{FF2B5EF4-FFF2-40B4-BE49-F238E27FC236}">
                <a16:creationId xmlns:a16="http://schemas.microsoft.com/office/drawing/2014/main" id="{E94E9C4C-DC90-4965-B02E-1E76EA8FAE2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149" r="34956" b="36"/>
          <a:stretch/>
        </p:blipFill>
        <p:spPr>
          <a:xfrm>
            <a:off x="4624432" y="1160090"/>
            <a:ext cx="4506043" cy="478262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5339F28-B7D6-4635-824B-FD7BA7DE9853}"/>
              </a:ext>
            </a:extLst>
          </p:cNvPr>
          <p:cNvSpPr txBox="1"/>
          <p:nvPr/>
        </p:nvSpPr>
        <p:spPr>
          <a:xfrm>
            <a:off x="12778" y="1219370"/>
            <a:ext cx="9127836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200" b="1">
                <a:cs typeface="Calibri"/>
              </a:rPr>
              <a:t>Dream BIG</a:t>
            </a:r>
          </a:p>
          <a:p>
            <a:r>
              <a:rPr lang="en-US" sz="7200" b="1">
                <a:cs typeface="Calibri"/>
              </a:rPr>
              <a:t>Work Hard</a:t>
            </a:r>
          </a:p>
          <a:p>
            <a:r>
              <a:rPr lang="en-US" sz="7200" b="1">
                <a:cs typeface="Calibri"/>
              </a:rPr>
              <a:t>Be Kind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1E0C6C7-C57F-4975-9B44-06BD041D8A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993" y="4492"/>
            <a:ext cx="9142003" cy="689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98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ABF85-22B4-18FC-357E-B6EE6DB77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BA71EB01-0B18-F1F5-41AA-233CF549B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930" y="111766"/>
            <a:ext cx="4276792" cy="6731196"/>
          </a:xfrm>
          <a:prstGeom prst="rect">
            <a:avLst/>
          </a:prstGeom>
        </p:spPr>
      </p:pic>
      <p:pic>
        <p:nvPicPr>
          <p:cNvPr id="10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7461D1DC-B0EA-A8C2-AE8D-F54778EF4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754" y="6045141"/>
            <a:ext cx="1503716" cy="720034"/>
          </a:xfrm>
          <a:prstGeom prst="rect">
            <a:avLst/>
          </a:prstGeom>
        </p:spPr>
      </p:pic>
      <p:pic>
        <p:nvPicPr>
          <p:cNvPr id="8" name="Picture 3" descr="Logo&#10;&#10;Description automatically generated">
            <a:extLst>
              <a:ext uri="{FF2B5EF4-FFF2-40B4-BE49-F238E27FC236}">
                <a16:creationId xmlns:a16="http://schemas.microsoft.com/office/drawing/2014/main" id="{7D3D7C9A-E458-B5D3-BA6E-F1B9496DCE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27" y="6038716"/>
            <a:ext cx="1554321" cy="7311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B427DD2-8403-9B4A-FD8D-0FD354C2E0AA}"/>
              </a:ext>
            </a:extLst>
          </p:cNvPr>
          <p:cNvSpPr txBox="1"/>
          <p:nvPr/>
        </p:nvSpPr>
        <p:spPr>
          <a:xfrm>
            <a:off x="6726655" y="6393852"/>
            <a:ext cx="24912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@HanhamWoods</a:t>
            </a:r>
          </a:p>
        </p:txBody>
      </p:sp>
      <p:pic>
        <p:nvPicPr>
          <p:cNvPr id="15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9EDCE0D-407F-15E4-D3C1-D2E0100C9F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013" y="6464990"/>
            <a:ext cx="317445" cy="307463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AEAAD54-FA64-55FF-07EC-36DF2BA7D632}"/>
              </a:ext>
            </a:extLst>
          </p:cNvPr>
          <p:cNvCxnSpPr/>
          <p:nvPr/>
        </p:nvCxnSpPr>
        <p:spPr>
          <a:xfrm>
            <a:off x="11327" y="5934443"/>
            <a:ext cx="9133901" cy="24653"/>
          </a:xfrm>
          <a:prstGeom prst="straightConnector1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EC2CA1F-442F-6828-CC55-4B207EA87A6C}"/>
              </a:ext>
            </a:extLst>
          </p:cNvPr>
          <p:cNvSpPr txBox="1"/>
          <p:nvPr/>
        </p:nvSpPr>
        <p:spPr>
          <a:xfrm>
            <a:off x="309012" y="308521"/>
            <a:ext cx="912783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/>
              <a:t>Duke of Edinburgh Award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47E3C7-27FC-CA44-22BB-971390F9871D}"/>
              </a:ext>
            </a:extLst>
          </p:cNvPr>
          <p:cNvSpPr txBox="1"/>
          <p:nvPr/>
        </p:nvSpPr>
        <p:spPr>
          <a:xfrm>
            <a:off x="-78193" y="849064"/>
            <a:ext cx="7402867" cy="29238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/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24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/>
            <a:r>
              <a:rPr lang="en-GB" sz="3200" b="1" u="sng" dirty="0">
                <a:ea typeface="Calibri" panose="020F0502020204030204" pitchFamily="34" charset="0"/>
                <a:cs typeface="Arial" panose="020B0604020202020204" pitchFamily="34" charset="0"/>
              </a:rPr>
              <a:t>Four</a:t>
            </a:r>
            <a:r>
              <a:rPr lang="en-GB" sz="3200" b="1" u="sng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sections</a:t>
            </a:r>
          </a:p>
          <a:p>
            <a:pPr marL="457200"/>
            <a:r>
              <a:rPr lang="en-GB" sz="3200" b="1" dirty="0">
                <a:ea typeface="Calibri" panose="020F0502020204030204" pitchFamily="34" charset="0"/>
                <a:cs typeface="Arial" panose="020B0604020202020204" pitchFamily="34" charset="0"/>
              </a:rPr>
              <a:t>Volunteering</a:t>
            </a:r>
          </a:p>
          <a:p>
            <a:pPr marL="457200"/>
            <a:r>
              <a:rPr lang="en-GB" sz="3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Physical</a:t>
            </a:r>
          </a:p>
          <a:p>
            <a:pPr marL="457200"/>
            <a:r>
              <a:rPr lang="en-GB" sz="3200" b="1" dirty="0">
                <a:ea typeface="Calibri" panose="020F0502020204030204" pitchFamily="34" charset="0"/>
                <a:cs typeface="Arial" panose="020B0604020202020204" pitchFamily="34" charset="0"/>
              </a:rPr>
              <a:t>Skills</a:t>
            </a:r>
          </a:p>
          <a:p>
            <a:pPr marL="457200"/>
            <a:r>
              <a:rPr lang="en-GB" sz="3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Expedition</a:t>
            </a: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C432B3-2DC4-A1EC-F2A6-7A03C5C4B46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014" r="-1" b="-7140"/>
          <a:stretch/>
        </p:blipFill>
        <p:spPr>
          <a:xfrm>
            <a:off x="4621852" y="6067092"/>
            <a:ext cx="1173139" cy="8103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CC01D94-3973-CD02-5203-F7291529C971}"/>
              </a:ext>
            </a:extLst>
          </p:cNvPr>
          <p:cNvSpPr txBox="1"/>
          <p:nvPr/>
        </p:nvSpPr>
        <p:spPr>
          <a:xfrm>
            <a:off x="3623241" y="6014712"/>
            <a:ext cx="55214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400" b="1" dirty="0">
                <a:cs typeface="Calibri"/>
              </a:rPr>
              <a:t>Dream BIG </a:t>
            </a:r>
            <a:r>
              <a:rPr lang="en-US" sz="2400" dirty="0">
                <a:cs typeface="Calibri"/>
              </a:rPr>
              <a:t>//</a:t>
            </a:r>
            <a:r>
              <a:rPr lang="en-US" sz="2400" b="1" dirty="0">
                <a:cs typeface="Calibri"/>
              </a:rPr>
              <a:t> Work Hard </a:t>
            </a:r>
            <a:r>
              <a:rPr lang="en-US" sz="2400" dirty="0">
                <a:cs typeface="Calibri"/>
              </a:rPr>
              <a:t>//</a:t>
            </a:r>
            <a:r>
              <a:rPr lang="en-US" sz="2400" b="1" dirty="0">
                <a:cs typeface="Calibri"/>
              </a:rPr>
              <a:t> Be Kind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205142-213E-1639-4FFA-A37D8113BB76}"/>
              </a:ext>
            </a:extLst>
          </p:cNvPr>
          <p:cNvSpPr txBox="1"/>
          <p:nvPr/>
        </p:nvSpPr>
        <p:spPr>
          <a:xfrm>
            <a:off x="438912" y="3995928"/>
            <a:ext cx="4365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At the end of their volunteering, physical, skills section they need to get their assessor to complete a report.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E63228-DAA8-A5FC-D83F-B770AEF119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5861" y="2618167"/>
            <a:ext cx="3772426" cy="26578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4957F1-5E69-B1E9-F1AB-B5315D89953B}"/>
              </a:ext>
            </a:extLst>
          </p:cNvPr>
          <p:cNvSpPr txBox="1"/>
          <p:nvPr/>
        </p:nvSpPr>
        <p:spPr>
          <a:xfrm>
            <a:off x="3084286" y="1814285"/>
            <a:ext cx="192314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One section for 6 months, and the other two sections for 3 months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82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CAD71F3A-3FC2-46FF-A34B-6D4D09FF2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930" y="111766"/>
            <a:ext cx="4276792" cy="6731196"/>
          </a:xfrm>
          <a:prstGeom prst="rect">
            <a:avLst/>
          </a:prstGeom>
        </p:spPr>
      </p:pic>
      <p:pic>
        <p:nvPicPr>
          <p:cNvPr id="10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2C459A7-F4F5-48E2-8DF7-04CDCB320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754" y="6045141"/>
            <a:ext cx="1503716" cy="720034"/>
          </a:xfrm>
          <a:prstGeom prst="rect">
            <a:avLst/>
          </a:prstGeom>
        </p:spPr>
      </p:pic>
      <p:pic>
        <p:nvPicPr>
          <p:cNvPr id="8" name="Picture 3" descr="Logo&#10;&#10;Description automatically generated">
            <a:extLst>
              <a:ext uri="{FF2B5EF4-FFF2-40B4-BE49-F238E27FC236}">
                <a16:creationId xmlns:a16="http://schemas.microsoft.com/office/drawing/2014/main" id="{8D4F8703-C71A-4980-9CF8-6E86C313A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27" y="6038716"/>
            <a:ext cx="1554321" cy="7311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7AB4D5B-ADAA-48F5-B118-ED029E3D889F}"/>
              </a:ext>
            </a:extLst>
          </p:cNvPr>
          <p:cNvSpPr txBox="1"/>
          <p:nvPr/>
        </p:nvSpPr>
        <p:spPr>
          <a:xfrm>
            <a:off x="6726655" y="6393852"/>
            <a:ext cx="24912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@HanhamWoods</a:t>
            </a:r>
          </a:p>
        </p:txBody>
      </p:sp>
      <p:pic>
        <p:nvPicPr>
          <p:cNvPr id="15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EF70E30-CDB9-433D-8B63-3B6D7C1261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013" y="6464990"/>
            <a:ext cx="317445" cy="307463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3A001AD-DAC4-4774-A796-2E5EC99FC9AC}"/>
              </a:ext>
            </a:extLst>
          </p:cNvPr>
          <p:cNvCxnSpPr/>
          <p:nvPr/>
        </p:nvCxnSpPr>
        <p:spPr>
          <a:xfrm>
            <a:off x="11327" y="5934443"/>
            <a:ext cx="9133901" cy="24653"/>
          </a:xfrm>
          <a:prstGeom prst="straightConnector1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0069A87-F84C-4A6E-827D-D31D93D24A70}"/>
              </a:ext>
            </a:extLst>
          </p:cNvPr>
          <p:cNvSpPr txBox="1"/>
          <p:nvPr/>
        </p:nvSpPr>
        <p:spPr>
          <a:xfrm>
            <a:off x="2309" y="15038"/>
            <a:ext cx="912783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Logistics – Drop off and collection – training days – Year 9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5AB2AC-96A5-4272-A9C9-04B266ABF4E8}"/>
              </a:ext>
            </a:extLst>
          </p:cNvPr>
          <p:cNvSpPr txBox="1"/>
          <p:nvPr/>
        </p:nvSpPr>
        <p:spPr>
          <a:xfrm>
            <a:off x="12917" y="775304"/>
            <a:ext cx="7402867" cy="29146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Refer to the sheet on the front of your pack.</a:t>
            </a:r>
          </a:p>
          <a:p>
            <a:pPr lvl="0" fontAlgn="base">
              <a:lnSpc>
                <a:spcPct val="115000"/>
              </a:lnSpc>
              <a:spcAft>
                <a:spcPts val="1000"/>
              </a:spcAft>
            </a:pPr>
            <a:endParaRPr lang="en-GB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fontAlgn="base"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Full kit bag required, with the exception of breakfast and evening meal not required.</a:t>
            </a:r>
            <a:endParaRPr lang="en-GB" sz="2400" dirty="0"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/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24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/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24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A767C6-B5FB-4B9F-87A6-551A3714D74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014" r="-1" b="-7140"/>
          <a:stretch/>
        </p:blipFill>
        <p:spPr>
          <a:xfrm>
            <a:off x="4621852" y="6067092"/>
            <a:ext cx="1173139" cy="8103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9516AD-95A0-4ED0-8B08-7268583AEE5B}"/>
              </a:ext>
            </a:extLst>
          </p:cNvPr>
          <p:cNvSpPr txBox="1"/>
          <p:nvPr/>
        </p:nvSpPr>
        <p:spPr>
          <a:xfrm>
            <a:off x="3623241" y="6014712"/>
            <a:ext cx="55214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400" b="1" dirty="0">
                <a:cs typeface="Calibri"/>
              </a:rPr>
              <a:t>Dream BIG </a:t>
            </a:r>
            <a:r>
              <a:rPr lang="en-US" sz="2400" dirty="0">
                <a:cs typeface="Calibri"/>
              </a:rPr>
              <a:t>//</a:t>
            </a:r>
            <a:r>
              <a:rPr lang="en-US" sz="2400" b="1" dirty="0">
                <a:cs typeface="Calibri"/>
              </a:rPr>
              <a:t> Work Hard </a:t>
            </a:r>
            <a:r>
              <a:rPr lang="en-US" sz="2400" dirty="0">
                <a:cs typeface="Calibri"/>
              </a:rPr>
              <a:t>//</a:t>
            </a:r>
            <a:r>
              <a:rPr lang="en-US" sz="2400" b="1" dirty="0">
                <a:cs typeface="Calibri"/>
              </a:rPr>
              <a:t> Be Kind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96018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CAD71F3A-3FC2-46FF-A34B-6D4D09FF2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930" y="111766"/>
            <a:ext cx="4276792" cy="6731196"/>
          </a:xfrm>
          <a:prstGeom prst="rect">
            <a:avLst/>
          </a:prstGeom>
        </p:spPr>
      </p:pic>
      <p:pic>
        <p:nvPicPr>
          <p:cNvPr id="10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2C459A7-F4F5-48E2-8DF7-04CDCB320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754" y="6045141"/>
            <a:ext cx="1503716" cy="720034"/>
          </a:xfrm>
          <a:prstGeom prst="rect">
            <a:avLst/>
          </a:prstGeom>
        </p:spPr>
      </p:pic>
      <p:pic>
        <p:nvPicPr>
          <p:cNvPr id="8" name="Picture 3" descr="Logo&#10;&#10;Description automatically generated">
            <a:extLst>
              <a:ext uri="{FF2B5EF4-FFF2-40B4-BE49-F238E27FC236}">
                <a16:creationId xmlns:a16="http://schemas.microsoft.com/office/drawing/2014/main" id="{8D4F8703-C71A-4980-9CF8-6E86C313A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27" y="6038716"/>
            <a:ext cx="1554321" cy="7311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7AB4D5B-ADAA-48F5-B118-ED029E3D889F}"/>
              </a:ext>
            </a:extLst>
          </p:cNvPr>
          <p:cNvSpPr txBox="1"/>
          <p:nvPr/>
        </p:nvSpPr>
        <p:spPr>
          <a:xfrm>
            <a:off x="6726655" y="6393852"/>
            <a:ext cx="24912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@HanhamWoods</a:t>
            </a:r>
          </a:p>
        </p:txBody>
      </p:sp>
      <p:pic>
        <p:nvPicPr>
          <p:cNvPr id="15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EF70E30-CDB9-433D-8B63-3B6D7C1261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013" y="6464990"/>
            <a:ext cx="317445" cy="307463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3A001AD-DAC4-4774-A796-2E5EC99FC9AC}"/>
              </a:ext>
            </a:extLst>
          </p:cNvPr>
          <p:cNvCxnSpPr/>
          <p:nvPr/>
        </p:nvCxnSpPr>
        <p:spPr>
          <a:xfrm>
            <a:off x="11327" y="5934443"/>
            <a:ext cx="9133901" cy="24653"/>
          </a:xfrm>
          <a:prstGeom prst="straightConnector1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0069A87-F84C-4A6E-827D-D31D93D24A70}"/>
              </a:ext>
            </a:extLst>
          </p:cNvPr>
          <p:cNvSpPr txBox="1"/>
          <p:nvPr/>
        </p:nvSpPr>
        <p:spPr>
          <a:xfrm>
            <a:off x="2309" y="15038"/>
            <a:ext cx="912783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/>
              <a:t>Emergency Contact and mobile phones  </a:t>
            </a: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A767C6-B5FB-4B9F-87A6-551A3714D74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014" r="-1" b="-7140"/>
          <a:stretch/>
        </p:blipFill>
        <p:spPr>
          <a:xfrm>
            <a:off x="4621852" y="6067092"/>
            <a:ext cx="1173139" cy="8103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9516AD-95A0-4ED0-8B08-7268583AEE5B}"/>
              </a:ext>
            </a:extLst>
          </p:cNvPr>
          <p:cNvSpPr txBox="1"/>
          <p:nvPr/>
        </p:nvSpPr>
        <p:spPr>
          <a:xfrm>
            <a:off x="3623241" y="6014712"/>
            <a:ext cx="55214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400" b="1" dirty="0">
                <a:cs typeface="Calibri"/>
              </a:rPr>
              <a:t>Dream BIG </a:t>
            </a:r>
            <a:r>
              <a:rPr lang="en-US" sz="2400" dirty="0">
                <a:cs typeface="Calibri"/>
              </a:rPr>
              <a:t>//</a:t>
            </a:r>
            <a:r>
              <a:rPr lang="en-US" sz="2400" b="1" dirty="0">
                <a:cs typeface="Calibri"/>
              </a:rPr>
              <a:t> Work Hard </a:t>
            </a:r>
            <a:r>
              <a:rPr lang="en-US" sz="2400" dirty="0">
                <a:cs typeface="Calibri"/>
              </a:rPr>
              <a:t>//</a:t>
            </a:r>
            <a:r>
              <a:rPr lang="en-US" sz="2400" b="1" dirty="0">
                <a:cs typeface="Calibri"/>
              </a:rPr>
              <a:t> Be Kind</a:t>
            </a:r>
            <a:endParaRPr lang="en-US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B6673F-21C8-4252-8EE4-71B9EFCD46EE}"/>
              </a:ext>
            </a:extLst>
          </p:cNvPr>
          <p:cNvSpPr txBox="1"/>
          <p:nvPr/>
        </p:nvSpPr>
        <p:spPr>
          <a:xfrm>
            <a:off x="13855" y="689069"/>
            <a:ext cx="8227421" cy="526297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Emergency contact can be made via staff using either of these contact numbers:</a:t>
            </a:r>
          </a:p>
          <a:p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07551182978</a:t>
            </a:r>
          </a:p>
          <a:p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07551182982</a:t>
            </a:r>
            <a:endParaRPr lang="en-GB" sz="24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Arial"/>
                <a:ea typeface="Calibri"/>
                <a:cs typeface="Arial"/>
              </a:rPr>
              <a:t>Mrs Baker &amp; Mr </a:t>
            </a:r>
            <a:r>
              <a:rPr lang="en-GB" sz="2400" dirty="0" err="1">
                <a:effectLst/>
                <a:latin typeface="Arial"/>
                <a:ea typeface="Calibri"/>
                <a:cs typeface="Arial"/>
              </a:rPr>
              <a:t>Littlejohns</a:t>
            </a:r>
            <a:r>
              <a:rPr lang="en-GB" sz="2400" dirty="0">
                <a:effectLst/>
                <a:latin typeface="Arial"/>
                <a:ea typeface="Calibri"/>
                <a:cs typeface="Arial"/>
              </a:rPr>
              <a:t> + extra </a:t>
            </a:r>
            <a:r>
              <a:rPr lang="en-GB" sz="2400" dirty="0">
                <a:latin typeface="Arial"/>
                <a:ea typeface="Calibri"/>
                <a:cs typeface="Arial"/>
              </a:rPr>
              <a:t>school staff</a:t>
            </a:r>
            <a:r>
              <a:rPr lang="en-GB" sz="2400" dirty="0">
                <a:effectLst/>
                <a:latin typeface="Arial"/>
                <a:ea typeface="Calibri"/>
                <a:cs typeface="Arial"/>
              </a:rPr>
              <a:t> sleeping over on the Friday evening</a:t>
            </a:r>
            <a:r>
              <a:rPr lang="en-GB" sz="2400" dirty="0">
                <a:latin typeface="Arial"/>
                <a:ea typeface="Calibri"/>
                <a:cs typeface="Arial"/>
              </a:rPr>
              <a:t> of the assessed expedition</a:t>
            </a:r>
            <a:endParaRPr lang="en-GB" sz="2400" dirty="0">
              <a:effectLst/>
              <a:latin typeface="Arial"/>
              <a:ea typeface="Calibri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Members of staff from expedition company will be leading the weekend </a:t>
            </a: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ea typeface="Calibri"/>
                <a:cs typeface="Arial"/>
              </a:rPr>
              <a:t>Mobile phones – we can’t ban phones but they are not to be used, off in bag for emergency only. All students to download the what 3 words app</a:t>
            </a:r>
            <a:endParaRPr lang="en-GB" sz="2400" dirty="0">
              <a:effectLst/>
              <a:latin typeface="Arial"/>
              <a:ea typeface="Calibri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Please can any contact be made via staff mobile and not directly with students </a:t>
            </a:r>
            <a:endParaRPr lang="en-GB" sz="24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92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CAD71F3A-3FC2-46FF-A34B-6D4D09FF2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930" y="111766"/>
            <a:ext cx="4276792" cy="6731196"/>
          </a:xfrm>
          <a:prstGeom prst="rect">
            <a:avLst/>
          </a:prstGeom>
        </p:spPr>
      </p:pic>
      <p:pic>
        <p:nvPicPr>
          <p:cNvPr id="10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2C459A7-F4F5-48E2-8DF7-04CDCB320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754" y="6045141"/>
            <a:ext cx="1503716" cy="720034"/>
          </a:xfrm>
          <a:prstGeom prst="rect">
            <a:avLst/>
          </a:prstGeom>
        </p:spPr>
      </p:pic>
      <p:pic>
        <p:nvPicPr>
          <p:cNvPr id="8" name="Picture 3" descr="Logo&#10;&#10;Description automatically generated">
            <a:extLst>
              <a:ext uri="{FF2B5EF4-FFF2-40B4-BE49-F238E27FC236}">
                <a16:creationId xmlns:a16="http://schemas.microsoft.com/office/drawing/2014/main" id="{8D4F8703-C71A-4980-9CF8-6E86C313A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27" y="6038716"/>
            <a:ext cx="1554321" cy="7311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7AB4D5B-ADAA-48F5-B118-ED029E3D889F}"/>
              </a:ext>
            </a:extLst>
          </p:cNvPr>
          <p:cNvSpPr txBox="1"/>
          <p:nvPr/>
        </p:nvSpPr>
        <p:spPr>
          <a:xfrm>
            <a:off x="6726655" y="6393852"/>
            <a:ext cx="24912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@HanhamWoods</a:t>
            </a:r>
          </a:p>
        </p:txBody>
      </p:sp>
      <p:pic>
        <p:nvPicPr>
          <p:cNvPr id="15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EF70E30-CDB9-433D-8B63-3B6D7C1261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013" y="6464990"/>
            <a:ext cx="317445" cy="307463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3A001AD-DAC4-4774-A796-2E5EC99FC9AC}"/>
              </a:ext>
            </a:extLst>
          </p:cNvPr>
          <p:cNvCxnSpPr/>
          <p:nvPr/>
        </p:nvCxnSpPr>
        <p:spPr>
          <a:xfrm>
            <a:off x="11327" y="5934443"/>
            <a:ext cx="9133901" cy="24653"/>
          </a:xfrm>
          <a:prstGeom prst="straightConnector1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0069A87-F84C-4A6E-827D-D31D93D24A70}"/>
              </a:ext>
            </a:extLst>
          </p:cNvPr>
          <p:cNvSpPr txBox="1"/>
          <p:nvPr/>
        </p:nvSpPr>
        <p:spPr>
          <a:xfrm>
            <a:off x="2309" y="15038"/>
            <a:ext cx="912783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/>
              <a:t>Kit and rucksack packing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5AB2AC-96A5-4272-A9C9-04B266ABF4E8}"/>
              </a:ext>
            </a:extLst>
          </p:cNvPr>
          <p:cNvSpPr txBox="1"/>
          <p:nvPr/>
        </p:nvSpPr>
        <p:spPr>
          <a:xfrm>
            <a:off x="-1" y="1130279"/>
            <a:ext cx="5876925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Please refer to the kit list </a:t>
            </a:r>
          </a:p>
          <a:p>
            <a:endParaRPr lang="en-US" sz="2800" dirty="0"/>
          </a:p>
          <a:p>
            <a:r>
              <a:rPr lang="en-US" sz="2800" dirty="0"/>
              <a:t>Weather dependent but </a:t>
            </a:r>
            <a:r>
              <a:rPr lang="en-US" sz="2800" b="1" dirty="0"/>
              <a:t>waterproofs – top and trousers essential </a:t>
            </a:r>
          </a:p>
          <a:p>
            <a:endParaRPr lang="en-US" sz="2800" dirty="0"/>
          </a:p>
          <a:p>
            <a:r>
              <a:rPr lang="en-US" sz="2800" dirty="0"/>
              <a:t>Sturdy footwear – boots with ankle support ideal </a:t>
            </a:r>
          </a:p>
          <a:p>
            <a:endParaRPr lang="en-US" sz="2800" dirty="0"/>
          </a:p>
          <a:p>
            <a:r>
              <a:rPr lang="en-US" sz="2800" dirty="0"/>
              <a:t>Maps, compasses, tents and cooking equipment are provided by JC Adventures </a:t>
            </a: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A767C6-B5FB-4B9F-87A6-551A3714D74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014" r="-1" b="-7140"/>
          <a:stretch/>
        </p:blipFill>
        <p:spPr>
          <a:xfrm>
            <a:off x="4621852" y="6067092"/>
            <a:ext cx="1173139" cy="8103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9516AD-95A0-4ED0-8B08-7268583AEE5B}"/>
              </a:ext>
            </a:extLst>
          </p:cNvPr>
          <p:cNvSpPr txBox="1"/>
          <p:nvPr/>
        </p:nvSpPr>
        <p:spPr>
          <a:xfrm>
            <a:off x="3623241" y="6014712"/>
            <a:ext cx="55214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400" b="1" dirty="0">
                <a:cs typeface="Calibri"/>
              </a:rPr>
              <a:t>Dream BIG </a:t>
            </a:r>
            <a:r>
              <a:rPr lang="en-US" sz="2400" dirty="0">
                <a:cs typeface="Calibri"/>
              </a:rPr>
              <a:t>//</a:t>
            </a:r>
            <a:r>
              <a:rPr lang="en-US" sz="2400" b="1" dirty="0">
                <a:cs typeface="Calibri"/>
              </a:rPr>
              <a:t> Work Hard </a:t>
            </a:r>
            <a:r>
              <a:rPr lang="en-US" sz="2400" dirty="0">
                <a:cs typeface="Calibri"/>
              </a:rPr>
              <a:t>//</a:t>
            </a:r>
            <a:r>
              <a:rPr lang="en-US" sz="2400" b="1" dirty="0">
                <a:cs typeface="Calibri"/>
              </a:rPr>
              <a:t> Be Kind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7065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CAD71F3A-3FC2-46FF-A34B-6D4D09FF2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328" y="125780"/>
            <a:ext cx="4276792" cy="6731196"/>
          </a:xfrm>
          <a:prstGeom prst="rect">
            <a:avLst/>
          </a:prstGeom>
        </p:spPr>
      </p:pic>
      <p:pic>
        <p:nvPicPr>
          <p:cNvPr id="10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2C459A7-F4F5-48E2-8DF7-04CDCB320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754" y="6045141"/>
            <a:ext cx="1503716" cy="720034"/>
          </a:xfrm>
          <a:prstGeom prst="rect">
            <a:avLst/>
          </a:prstGeom>
        </p:spPr>
      </p:pic>
      <p:pic>
        <p:nvPicPr>
          <p:cNvPr id="8" name="Picture 3" descr="Logo&#10;&#10;Description automatically generated">
            <a:extLst>
              <a:ext uri="{FF2B5EF4-FFF2-40B4-BE49-F238E27FC236}">
                <a16:creationId xmlns:a16="http://schemas.microsoft.com/office/drawing/2014/main" id="{8D4F8703-C71A-4980-9CF8-6E86C313A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27" y="6038716"/>
            <a:ext cx="1554321" cy="7311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7AB4D5B-ADAA-48F5-B118-ED029E3D889F}"/>
              </a:ext>
            </a:extLst>
          </p:cNvPr>
          <p:cNvSpPr txBox="1"/>
          <p:nvPr/>
        </p:nvSpPr>
        <p:spPr>
          <a:xfrm>
            <a:off x="6726655" y="6393852"/>
            <a:ext cx="24912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@HanhamWoods</a:t>
            </a:r>
          </a:p>
        </p:txBody>
      </p:sp>
      <p:pic>
        <p:nvPicPr>
          <p:cNvPr id="15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EF70E30-CDB9-433D-8B63-3B6D7C1261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013" y="6464990"/>
            <a:ext cx="317445" cy="307463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3A001AD-DAC4-4774-A796-2E5EC99FC9AC}"/>
              </a:ext>
            </a:extLst>
          </p:cNvPr>
          <p:cNvCxnSpPr/>
          <p:nvPr/>
        </p:nvCxnSpPr>
        <p:spPr>
          <a:xfrm>
            <a:off x="11327" y="5934443"/>
            <a:ext cx="9133901" cy="24653"/>
          </a:xfrm>
          <a:prstGeom prst="straightConnector1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0069A87-F84C-4A6E-827D-D31D93D24A70}"/>
              </a:ext>
            </a:extLst>
          </p:cNvPr>
          <p:cNvSpPr txBox="1"/>
          <p:nvPr/>
        </p:nvSpPr>
        <p:spPr>
          <a:xfrm>
            <a:off x="2309" y="15038"/>
            <a:ext cx="912783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 dirty="0"/>
              <a:t>Rucksack Packing – tips and tricks</a:t>
            </a:r>
            <a:endParaRPr lang="en-US" sz="4000" b="1" dirty="0"/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A767C6-B5FB-4B9F-87A6-551A3714D74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014" r="-1" b="-7140"/>
          <a:stretch/>
        </p:blipFill>
        <p:spPr>
          <a:xfrm>
            <a:off x="4621852" y="6067092"/>
            <a:ext cx="1173139" cy="8103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9516AD-95A0-4ED0-8B08-7268583AEE5B}"/>
              </a:ext>
            </a:extLst>
          </p:cNvPr>
          <p:cNvSpPr txBox="1"/>
          <p:nvPr/>
        </p:nvSpPr>
        <p:spPr>
          <a:xfrm>
            <a:off x="3623241" y="6014712"/>
            <a:ext cx="55214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400" b="1" dirty="0">
                <a:cs typeface="Calibri"/>
              </a:rPr>
              <a:t>Dream BIG </a:t>
            </a:r>
            <a:r>
              <a:rPr lang="en-US" sz="2400" dirty="0">
                <a:cs typeface="Calibri"/>
              </a:rPr>
              <a:t>//</a:t>
            </a:r>
            <a:r>
              <a:rPr lang="en-US" sz="2400" b="1" dirty="0">
                <a:cs typeface="Calibri"/>
              </a:rPr>
              <a:t> Work Hard </a:t>
            </a:r>
            <a:r>
              <a:rPr lang="en-US" sz="2400" dirty="0">
                <a:cs typeface="Calibri"/>
              </a:rPr>
              <a:t>//</a:t>
            </a:r>
            <a:r>
              <a:rPr lang="en-US" sz="2400" b="1" dirty="0">
                <a:cs typeface="Calibri"/>
              </a:rPr>
              <a:t> Be Kind</a:t>
            </a:r>
            <a:endParaRPr lang="en-US" b="1" dirty="0"/>
          </a:p>
        </p:txBody>
      </p:sp>
      <p:sp>
        <p:nvSpPr>
          <p:cNvPr id="17" name="Google Shape;185;p20">
            <a:extLst>
              <a:ext uri="{FF2B5EF4-FFF2-40B4-BE49-F238E27FC236}">
                <a16:creationId xmlns:a16="http://schemas.microsoft.com/office/drawing/2014/main" id="{E98796CC-456E-4A08-AA6B-AE07039EBA54}"/>
              </a:ext>
            </a:extLst>
          </p:cNvPr>
          <p:cNvSpPr txBox="1"/>
          <p:nvPr/>
        </p:nvSpPr>
        <p:spPr>
          <a:xfrm>
            <a:off x="155727" y="898565"/>
            <a:ext cx="5365397" cy="181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57175" indent="-257175">
              <a:buClr>
                <a:schemeClr val="accent1"/>
              </a:buClr>
              <a:buSzPct val="80000"/>
              <a:buFont typeface="Noto Sans Symbols"/>
              <a:buChar char="►"/>
            </a:pPr>
            <a:r>
              <a:rPr lang="en-GB" sz="2400" dirty="0">
                <a:latin typeface="Trebuchet MS"/>
                <a:ea typeface="Trebuchet MS"/>
                <a:cs typeface="Trebuchet MS"/>
                <a:sym typeface="Trebuchet MS"/>
              </a:rPr>
              <a:t>Waterproof EVERYTHING! Spare plastics bags, line inside of rucksack with durable bin bag </a:t>
            </a:r>
            <a:endParaRPr sz="2400" dirty="0"/>
          </a:p>
          <a:p>
            <a:pPr marL="257175" indent="-257175">
              <a:spcBef>
                <a:spcPts val="750"/>
              </a:spcBef>
              <a:buClr>
                <a:schemeClr val="accent1"/>
              </a:buClr>
              <a:buSzPct val="80000"/>
              <a:buFont typeface="Noto Sans Symbols"/>
              <a:buChar char="►"/>
            </a:pPr>
            <a:r>
              <a:rPr lang="en-GB" sz="2400" dirty="0">
                <a:latin typeface="Trebuchet MS"/>
                <a:ea typeface="Trebuchet MS"/>
                <a:cs typeface="Trebuchet MS"/>
                <a:sym typeface="Trebuchet MS"/>
              </a:rPr>
              <a:t>Put your sleeping bag at the bottom </a:t>
            </a:r>
            <a:endParaRPr sz="2400" dirty="0"/>
          </a:p>
          <a:p>
            <a:pPr marL="257175" indent="-257175">
              <a:spcBef>
                <a:spcPts val="750"/>
              </a:spcBef>
              <a:buClr>
                <a:schemeClr val="accent1"/>
              </a:buClr>
              <a:buSzPct val="80000"/>
              <a:buFont typeface="Noto Sans Symbols"/>
              <a:buChar char="►"/>
            </a:pPr>
            <a:r>
              <a:rPr lang="en-GB" sz="2400" dirty="0">
                <a:latin typeface="Trebuchet MS"/>
                <a:ea typeface="Trebuchet MS"/>
                <a:cs typeface="Trebuchet MS"/>
                <a:sym typeface="Trebuchet MS"/>
              </a:rPr>
              <a:t>Don’t hang stuff on the outside</a:t>
            </a:r>
            <a:endParaRPr sz="2400" dirty="0"/>
          </a:p>
          <a:p>
            <a:pPr marL="257175" indent="-257175">
              <a:spcBef>
                <a:spcPts val="750"/>
              </a:spcBef>
              <a:buClr>
                <a:schemeClr val="accent1"/>
              </a:buClr>
              <a:buSzPct val="80000"/>
              <a:buFont typeface="Noto Sans Symbols"/>
              <a:buChar char="►"/>
            </a:pPr>
            <a:r>
              <a:rPr lang="en-GB" sz="2400" dirty="0">
                <a:latin typeface="Trebuchet MS"/>
                <a:ea typeface="Trebuchet MS"/>
                <a:cs typeface="Trebuchet MS"/>
                <a:sym typeface="Trebuchet MS"/>
              </a:rPr>
              <a:t>No more than ¼ your body weight</a:t>
            </a:r>
            <a:endParaRPr sz="2400" dirty="0"/>
          </a:p>
          <a:p>
            <a:pPr marL="257175" indent="-257175">
              <a:spcBef>
                <a:spcPts val="750"/>
              </a:spcBef>
              <a:buClr>
                <a:schemeClr val="accent1"/>
              </a:buClr>
              <a:buSzPct val="80000"/>
              <a:buFont typeface="Noto Sans Symbols"/>
              <a:buChar char="►"/>
            </a:pPr>
            <a:r>
              <a:rPr lang="en-GB" sz="2400" dirty="0">
                <a:latin typeface="Trebuchet MS"/>
                <a:ea typeface="Trebuchet MS"/>
                <a:cs typeface="Trebuchet MS"/>
                <a:sym typeface="Trebuchet MS"/>
              </a:rPr>
              <a:t>Learn how to adjust your rucksack – weight should be on hip straps not shoulders </a:t>
            </a:r>
            <a:endParaRPr sz="2400" dirty="0"/>
          </a:p>
          <a:p>
            <a:pPr marL="257175" indent="-158496">
              <a:spcBef>
                <a:spcPts val="750"/>
              </a:spcBef>
              <a:buClr>
                <a:schemeClr val="accent1"/>
              </a:buClr>
              <a:buSzPct val="80000"/>
            </a:pPr>
            <a:endParaRPr sz="24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B1E362-7FC0-4460-A217-4BCC89E354CF}"/>
              </a:ext>
            </a:extLst>
          </p:cNvPr>
          <p:cNvSpPr txBox="1"/>
          <p:nvPr/>
        </p:nvSpPr>
        <p:spPr>
          <a:xfrm>
            <a:off x="155727" y="4604775"/>
            <a:ext cx="5639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We have a number of rucksacks that can be borrowed, please get in touch if needed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C25EE3-ECDF-3348-280A-EA5D12EA7600}"/>
              </a:ext>
            </a:extLst>
          </p:cNvPr>
          <p:cNvSpPr/>
          <p:nvPr/>
        </p:nvSpPr>
        <p:spPr>
          <a:xfrm>
            <a:off x="6227064" y="898565"/>
            <a:ext cx="2450592" cy="129599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We will provide students with a rucksack liner</a:t>
            </a:r>
          </a:p>
        </p:txBody>
      </p:sp>
    </p:spTree>
    <p:extLst>
      <p:ext uri="{BB962C8B-B14F-4D97-AF65-F5344CB8AC3E}">
        <p14:creationId xmlns:p14="http://schemas.microsoft.com/office/powerpoint/2010/main" val="141067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CAD71F3A-3FC2-46FF-A34B-6D4D09FF2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328" y="125780"/>
            <a:ext cx="4276792" cy="6731196"/>
          </a:xfrm>
          <a:prstGeom prst="rect">
            <a:avLst/>
          </a:prstGeom>
        </p:spPr>
      </p:pic>
      <p:pic>
        <p:nvPicPr>
          <p:cNvPr id="10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2C459A7-F4F5-48E2-8DF7-04CDCB320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754" y="6045141"/>
            <a:ext cx="1503716" cy="720034"/>
          </a:xfrm>
          <a:prstGeom prst="rect">
            <a:avLst/>
          </a:prstGeom>
        </p:spPr>
      </p:pic>
      <p:pic>
        <p:nvPicPr>
          <p:cNvPr id="8" name="Picture 3" descr="Logo&#10;&#10;Description automatically generated">
            <a:extLst>
              <a:ext uri="{FF2B5EF4-FFF2-40B4-BE49-F238E27FC236}">
                <a16:creationId xmlns:a16="http://schemas.microsoft.com/office/drawing/2014/main" id="{8D4F8703-C71A-4980-9CF8-6E86C313A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27" y="6038716"/>
            <a:ext cx="1554321" cy="7311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7AB4D5B-ADAA-48F5-B118-ED029E3D889F}"/>
              </a:ext>
            </a:extLst>
          </p:cNvPr>
          <p:cNvSpPr txBox="1"/>
          <p:nvPr/>
        </p:nvSpPr>
        <p:spPr>
          <a:xfrm>
            <a:off x="6726655" y="6393852"/>
            <a:ext cx="24912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@HanhamWoods</a:t>
            </a:r>
          </a:p>
        </p:txBody>
      </p:sp>
      <p:pic>
        <p:nvPicPr>
          <p:cNvPr id="15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EF70E30-CDB9-433D-8B63-3B6D7C1261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013" y="6464990"/>
            <a:ext cx="317445" cy="307463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3A001AD-DAC4-4774-A796-2E5EC99FC9AC}"/>
              </a:ext>
            </a:extLst>
          </p:cNvPr>
          <p:cNvCxnSpPr/>
          <p:nvPr/>
        </p:nvCxnSpPr>
        <p:spPr>
          <a:xfrm>
            <a:off x="11327" y="5934443"/>
            <a:ext cx="9133901" cy="24653"/>
          </a:xfrm>
          <a:prstGeom prst="straightConnector1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0069A87-F84C-4A6E-827D-D31D93D24A70}"/>
              </a:ext>
            </a:extLst>
          </p:cNvPr>
          <p:cNvSpPr txBox="1"/>
          <p:nvPr/>
        </p:nvSpPr>
        <p:spPr>
          <a:xfrm>
            <a:off x="2309" y="15038"/>
            <a:ext cx="912783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/>
              <a:t>Rucksack </a:t>
            </a: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A767C6-B5FB-4B9F-87A6-551A3714D74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014" r="-1" b="-7140"/>
          <a:stretch/>
        </p:blipFill>
        <p:spPr>
          <a:xfrm>
            <a:off x="4621852" y="6067092"/>
            <a:ext cx="1173139" cy="8103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9516AD-95A0-4ED0-8B08-7268583AEE5B}"/>
              </a:ext>
            </a:extLst>
          </p:cNvPr>
          <p:cNvSpPr txBox="1"/>
          <p:nvPr/>
        </p:nvSpPr>
        <p:spPr>
          <a:xfrm>
            <a:off x="3623241" y="6014712"/>
            <a:ext cx="55214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400" b="1" dirty="0">
                <a:cs typeface="Calibri"/>
              </a:rPr>
              <a:t>Dream BIG </a:t>
            </a:r>
            <a:r>
              <a:rPr lang="en-US" sz="2400" dirty="0">
                <a:cs typeface="Calibri"/>
              </a:rPr>
              <a:t>//</a:t>
            </a:r>
            <a:r>
              <a:rPr lang="en-US" sz="2400" b="1" dirty="0">
                <a:cs typeface="Calibri"/>
              </a:rPr>
              <a:t> Work Hard </a:t>
            </a:r>
            <a:r>
              <a:rPr lang="en-US" sz="2400" dirty="0">
                <a:cs typeface="Calibri"/>
              </a:rPr>
              <a:t>//</a:t>
            </a:r>
            <a:r>
              <a:rPr lang="en-US" sz="2400" b="1" dirty="0">
                <a:cs typeface="Calibri"/>
              </a:rPr>
              <a:t> Be Kind</a:t>
            </a:r>
            <a:endParaRPr lang="en-US" b="1" dirty="0"/>
          </a:p>
        </p:txBody>
      </p:sp>
      <p:sp>
        <p:nvSpPr>
          <p:cNvPr id="17" name="Google Shape;173;p19">
            <a:extLst>
              <a:ext uri="{FF2B5EF4-FFF2-40B4-BE49-F238E27FC236}">
                <a16:creationId xmlns:a16="http://schemas.microsoft.com/office/drawing/2014/main" id="{557958B1-B85D-4EE3-A41A-962B4025820D}"/>
              </a:ext>
            </a:extLst>
          </p:cNvPr>
          <p:cNvSpPr txBox="1">
            <a:spLocks/>
          </p:cNvSpPr>
          <p:nvPr/>
        </p:nvSpPr>
        <p:spPr>
          <a:xfrm>
            <a:off x="15213" y="1090363"/>
            <a:ext cx="5421087" cy="22383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spcBef>
                <a:spcPts val="0"/>
              </a:spcBef>
              <a:buSzPts val="2240"/>
              <a:buFont typeface="Arial" panose="020B0604020202020204" pitchFamily="34" charset="0"/>
              <a:buChar char="►"/>
            </a:pPr>
            <a:r>
              <a:rPr lang="en-GB" dirty="0"/>
              <a:t>Principle 1: Heavy items should be close to your back, evenly weighted (side to side) and nearer the top</a:t>
            </a:r>
          </a:p>
          <a:p>
            <a:pPr marL="257175" indent="-257175">
              <a:spcBef>
                <a:spcPts val="750"/>
              </a:spcBef>
              <a:buSzPts val="2240"/>
              <a:buFont typeface="Arial" panose="020B0604020202020204" pitchFamily="34" charset="0"/>
              <a:buChar char="►"/>
            </a:pPr>
            <a:r>
              <a:rPr lang="en-GB" dirty="0"/>
              <a:t>Principle 2: Items you may need should be accessible</a:t>
            </a:r>
          </a:p>
          <a:p>
            <a:pPr marL="257175" indent="-257175">
              <a:spcBef>
                <a:spcPts val="750"/>
              </a:spcBef>
              <a:buSzPts val="2240"/>
              <a:buFont typeface="Arial" panose="020B0604020202020204" pitchFamily="34" charset="0"/>
              <a:buChar char="►"/>
            </a:pPr>
            <a:r>
              <a:rPr lang="en-GB" dirty="0"/>
              <a:t>Principle 3: Ensure that you can lift the bag! Carrying for approx. 6hrs each day  </a:t>
            </a:r>
          </a:p>
          <a:p>
            <a:pPr marL="0" indent="0">
              <a:spcBef>
                <a:spcPts val="750"/>
              </a:spcBef>
              <a:buSzPts val="2240"/>
              <a:buNone/>
            </a:pPr>
            <a:endParaRPr lang="en-GB" dirty="0"/>
          </a:p>
          <a:p>
            <a:pPr marL="257175" indent="-150495">
              <a:spcBef>
                <a:spcPts val="750"/>
              </a:spcBef>
              <a:buSzPts val="2240"/>
              <a:buFont typeface="Arial" panose="020B0604020202020204" pitchFamily="34" charset="0"/>
              <a:buNone/>
            </a:pPr>
            <a:endParaRPr lang="en-GB" dirty="0"/>
          </a:p>
          <a:p>
            <a:pPr marL="257175" indent="-150495">
              <a:spcBef>
                <a:spcPts val="750"/>
              </a:spcBef>
              <a:buSzPts val="2240"/>
              <a:buFont typeface="Arial" panose="020B0604020202020204" pitchFamily="34" charset="0"/>
              <a:buNone/>
            </a:pPr>
            <a:endParaRPr lang="en-GB" dirty="0"/>
          </a:p>
          <a:p>
            <a:pPr marL="257175" indent="-150495">
              <a:spcBef>
                <a:spcPts val="750"/>
              </a:spcBef>
              <a:buSzPts val="2240"/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277924-A711-4262-B4A3-7FAE178620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8536" y="800653"/>
            <a:ext cx="2981202" cy="41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2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CAD71F3A-3FC2-46FF-A34B-6D4D09FF2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328" y="125780"/>
            <a:ext cx="4276792" cy="6731196"/>
          </a:xfrm>
          <a:prstGeom prst="rect">
            <a:avLst/>
          </a:prstGeom>
        </p:spPr>
      </p:pic>
      <p:pic>
        <p:nvPicPr>
          <p:cNvPr id="10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2C459A7-F4F5-48E2-8DF7-04CDCB320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754" y="6045141"/>
            <a:ext cx="1503716" cy="720034"/>
          </a:xfrm>
          <a:prstGeom prst="rect">
            <a:avLst/>
          </a:prstGeom>
        </p:spPr>
      </p:pic>
      <p:pic>
        <p:nvPicPr>
          <p:cNvPr id="8" name="Picture 3" descr="Logo&#10;&#10;Description automatically generated">
            <a:extLst>
              <a:ext uri="{FF2B5EF4-FFF2-40B4-BE49-F238E27FC236}">
                <a16:creationId xmlns:a16="http://schemas.microsoft.com/office/drawing/2014/main" id="{8D4F8703-C71A-4980-9CF8-6E86C313A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27" y="6038716"/>
            <a:ext cx="1554321" cy="7311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7AB4D5B-ADAA-48F5-B118-ED029E3D889F}"/>
              </a:ext>
            </a:extLst>
          </p:cNvPr>
          <p:cNvSpPr txBox="1"/>
          <p:nvPr/>
        </p:nvSpPr>
        <p:spPr>
          <a:xfrm>
            <a:off x="6726655" y="6393852"/>
            <a:ext cx="24912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@HanhamWoods</a:t>
            </a:r>
          </a:p>
        </p:txBody>
      </p:sp>
      <p:pic>
        <p:nvPicPr>
          <p:cNvPr id="15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EF70E30-CDB9-433D-8B63-3B6D7C1261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013" y="6464990"/>
            <a:ext cx="317445" cy="307463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3A001AD-DAC4-4774-A796-2E5EC99FC9AC}"/>
              </a:ext>
            </a:extLst>
          </p:cNvPr>
          <p:cNvCxnSpPr/>
          <p:nvPr/>
        </p:nvCxnSpPr>
        <p:spPr>
          <a:xfrm>
            <a:off x="11327" y="5934443"/>
            <a:ext cx="9133901" cy="24653"/>
          </a:xfrm>
          <a:prstGeom prst="straightConnector1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0069A87-F84C-4A6E-827D-D31D93D24A70}"/>
              </a:ext>
            </a:extLst>
          </p:cNvPr>
          <p:cNvSpPr txBox="1"/>
          <p:nvPr/>
        </p:nvSpPr>
        <p:spPr>
          <a:xfrm>
            <a:off x="2309" y="15038"/>
            <a:ext cx="912783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/>
              <a:t>Other kit considerations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5AB2AC-96A5-4272-A9C9-04B266ABF4E8}"/>
              </a:ext>
            </a:extLst>
          </p:cNvPr>
          <p:cNvSpPr txBox="1"/>
          <p:nvPr/>
        </p:nvSpPr>
        <p:spPr>
          <a:xfrm>
            <a:off x="16164" y="582067"/>
            <a:ext cx="9127836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Sleep mat – not yoga mat – self inflatable ones are best but slightly more expensive </a:t>
            </a:r>
          </a:p>
          <a:p>
            <a:endParaRPr lang="en-US" sz="2800" dirty="0"/>
          </a:p>
          <a:p>
            <a:r>
              <a:rPr lang="en-US" sz="2800" dirty="0"/>
              <a:t>Check weather a few days before </a:t>
            </a:r>
          </a:p>
          <a:p>
            <a:endParaRPr lang="en-US" sz="2800" dirty="0"/>
          </a:p>
          <a:p>
            <a:r>
              <a:rPr lang="en-US" sz="2800" dirty="0"/>
              <a:t>Sleeping bag – check season and temperature recommendation. Sleep with clothes on  </a:t>
            </a:r>
          </a:p>
          <a:p>
            <a:endParaRPr lang="en-US" sz="2800" dirty="0"/>
          </a:p>
          <a:p>
            <a:r>
              <a:rPr lang="en-US" sz="2800" dirty="0"/>
              <a:t>Share items across group – travel bottles </a:t>
            </a:r>
            <a:r>
              <a:rPr lang="en-US" sz="2800" dirty="0" err="1"/>
              <a:t>eg</a:t>
            </a:r>
            <a:r>
              <a:rPr lang="en-US" sz="2800" dirty="0"/>
              <a:t> washing up liquid </a:t>
            </a:r>
          </a:p>
          <a:p>
            <a:r>
              <a:rPr lang="en-US" sz="2800" dirty="0"/>
              <a:t>		Face wipes rather than bottles of toiletries </a:t>
            </a:r>
            <a:r>
              <a:rPr lang="en-US" sz="2800" dirty="0" err="1"/>
              <a:t>etc</a:t>
            </a:r>
            <a:r>
              <a:rPr lang="en-US" sz="2800" dirty="0"/>
              <a:t> </a:t>
            </a:r>
          </a:p>
          <a:p>
            <a:endParaRPr lang="en-US" sz="2800" dirty="0"/>
          </a:p>
          <a:p>
            <a:r>
              <a:rPr lang="en-US" sz="2800" dirty="0"/>
              <a:t>Most outdoor shops will offer D of E discount – 10 or 15%  </a:t>
            </a: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A767C6-B5FB-4B9F-87A6-551A3714D74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014" r="-1" b="-7140"/>
          <a:stretch/>
        </p:blipFill>
        <p:spPr>
          <a:xfrm>
            <a:off x="4621852" y="6067092"/>
            <a:ext cx="1173139" cy="8103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9516AD-95A0-4ED0-8B08-7268583AEE5B}"/>
              </a:ext>
            </a:extLst>
          </p:cNvPr>
          <p:cNvSpPr txBox="1"/>
          <p:nvPr/>
        </p:nvSpPr>
        <p:spPr>
          <a:xfrm>
            <a:off x="3623241" y="6014712"/>
            <a:ext cx="55214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400" b="1" dirty="0">
                <a:cs typeface="Calibri"/>
              </a:rPr>
              <a:t>Dream BIG </a:t>
            </a:r>
            <a:r>
              <a:rPr lang="en-US" sz="2400" dirty="0">
                <a:cs typeface="Calibri"/>
              </a:rPr>
              <a:t>//</a:t>
            </a:r>
            <a:r>
              <a:rPr lang="en-US" sz="2400" b="1" dirty="0">
                <a:cs typeface="Calibri"/>
              </a:rPr>
              <a:t> Work Hard </a:t>
            </a:r>
            <a:r>
              <a:rPr lang="en-US" sz="2400" dirty="0">
                <a:cs typeface="Calibri"/>
              </a:rPr>
              <a:t>//</a:t>
            </a:r>
            <a:r>
              <a:rPr lang="en-US" sz="2400" b="1" dirty="0">
                <a:cs typeface="Calibri"/>
              </a:rPr>
              <a:t> Be Kind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31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CAD71F3A-3FC2-46FF-A34B-6D4D09FF2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328" y="125780"/>
            <a:ext cx="4276792" cy="6731196"/>
          </a:xfrm>
          <a:prstGeom prst="rect">
            <a:avLst/>
          </a:prstGeom>
        </p:spPr>
      </p:pic>
      <p:pic>
        <p:nvPicPr>
          <p:cNvPr id="10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2C459A7-F4F5-48E2-8DF7-04CDCB320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754" y="6045141"/>
            <a:ext cx="1503716" cy="720034"/>
          </a:xfrm>
          <a:prstGeom prst="rect">
            <a:avLst/>
          </a:prstGeom>
        </p:spPr>
      </p:pic>
      <p:pic>
        <p:nvPicPr>
          <p:cNvPr id="8" name="Picture 3" descr="Logo&#10;&#10;Description automatically generated">
            <a:extLst>
              <a:ext uri="{FF2B5EF4-FFF2-40B4-BE49-F238E27FC236}">
                <a16:creationId xmlns:a16="http://schemas.microsoft.com/office/drawing/2014/main" id="{8D4F8703-C71A-4980-9CF8-6E86C313A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27" y="6038716"/>
            <a:ext cx="1554321" cy="7311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7AB4D5B-ADAA-48F5-B118-ED029E3D889F}"/>
              </a:ext>
            </a:extLst>
          </p:cNvPr>
          <p:cNvSpPr txBox="1"/>
          <p:nvPr/>
        </p:nvSpPr>
        <p:spPr>
          <a:xfrm>
            <a:off x="6726655" y="6393852"/>
            <a:ext cx="24912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@HanhamWoods</a:t>
            </a:r>
          </a:p>
        </p:txBody>
      </p:sp>
      <p:pic>
        <p:nvPicPr>
          <p:cNvPr id="15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EF70E30-CDB9-433D-8B63-3B6D7C1261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013" y="6464990"/>
            <a:ext cx="317445" cy="307463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3A001AD-DAC4-4774-A796-2E5EC99FC9AC}"/>
              </a:ext>
            </a:extLst>
          </p:cNvPr>
          <p:cNvCxnSpPr/>
          <p:nvPr/>
        </p:nvCxnSpPr>
        <p:spPr>
          <a:xfrm>
            <a:off x="11327" y="5934443"/>
            <a:ext cx="9133901" cy="24653"/>
          </a:xfrm>
          <a:prstGeom prst="straightConnector1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0069A87-F84C-4A6E-827D-D31D93D24A70}"/>
              </a:ext>
            </a:extLst>
          </p:cNvPr>
          <p:cNvSpPr txBox="1"/>
          <p:nvPr/>
        </p:nvSpPr>
        <p:spPr>
          <a:xfrm>
            <a:off x="2309" y="15038"/>
            <a:ext cx="912783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/>
              <a:t>Food and menu planning  </a:t>
            </a: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A767C6-B5FB-4B9F-87A6-551A3714D74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014" r="-1" b="-7140"/>
          <a:stretch/>
        </p:blipFill>
        <p:spPr>
          <a:xfrm>
            <a:off x="4621852" y="6067092"/>
            <a:ext cx="1173139" cy="8103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9516AD-95A0-4ED0-8B08-7268583AEE5B}"/>
              </a:ext>
            </a:extLst>
          </p:cNvPr>
          <p:cNvSpPr txBox="1"/>
          <p:nvPr/>
        </p:nvSpPr>
        <p:spPr>
          <a:xfrm>
            <a:off x="3623241" y="6014712"/>
            <a:ext cx="55214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400" b="1" dirty="0">
                <a:cs typeface="Calibri"/>
              </a:rPr>
              <a:t>Dream BIG </a:t>
            </a:r>
            <a:r>
              <a:rPr lang="en-US" sz="2400" dirty="0">
                <a:cs typeface="Calibri"/>
              </a:rPr>
              <a:t>//</a:t>
            </a:r>
            <a:r>
              <a:rPr lang="en-US" sz="2400" b="1" dirty="0">
                <a:cs typeface="Calibri"/>
              </a:rPr>
              <a:t> Work Hard </a:t>
            </a:r>
            <a:r>
              <a:rPr lang="en-US" sz="2400" dirty="0">
                <a:cs typeface="Calibri"/>
              </a:rPr>
              <a:t>//</a:t>
            </a:r>
            <a:r>
              <a:rPr lang="en-US" sz="2400" b="1" dirty="0">
                <a:cs typeface="Calibri"/>
              </a:rPr>
              <a:t> Be Kind</a:t>
            </a:r>
            <a:endParaRPr lang="en-US" b="1" dirty="0"/>
          </a:p>
        </p:txBody>
      </p:sp>
      <p:sp>
        <p:nvSpPr>
          <p:cNvPr id="17" name="Google Shape;172;p19">
            <a:extLst>
              <a:ext uri="{FF2B5EF4-FFF2-40B4-BE49-F238E27FC236}">
                <a16:creationId xmlns:a16="http://schemas.microsoft.com/office/drawing/2014/main" id="{13E3AC15-FE9E-413A-B6A4-28AF85440288}"/>
              </a:ext>
            </a:extLst>
          </p:cNvPr>
          <p:cNvSpPr txBox="1">
            <a:spLocks/>
          </p:cNvSpPr>
          <p:nvPr/>
        </p:nvSpPr>
        <p:spPr>
          <a:xfrm>
            <a:off x="179523" y="898904"/>
            <a:ext cx="6887435" cy="288120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spcBef>
                <a:spcPts val="0"/>
              </a:spcBef>
              <a:buSzPts val="2240"/>
              <a:buFont typeface="Arial" panose="020B0604020202020204" pitchFamily="34" charset="0"/>
              <a:buChar char="►"/>
            </a:pPr>
            <a:r>
              <a:rPr lang="en-GB" sz="3200" dirty="0"/>
              <a:t>Packed lunch, dinner, breakfast, lunch, snacks </a:t>
            </a:r>
          </a:p>
          <a:p>
            <a:pPr marL="257175" indent="-257175">
              <a:spcBef>
                <a:spcPts val="0"/>
              </a:spcBef>
              <a:buSzPts val="2240"/>
              <a:buFont typeface="Arial" panose="020B0604020202020204" pitchFamily="34" charset="0"/>
              <a:buChar char="►"/>
            </a:pPr>
            <a:r>
              <a:rPr lang="en-GB" sz="3200" dirty="0"/>
              <a:t>Food choices are key to your expedition success</a:t>
            </a:r>
          </a:p>
          <a:p>
            <a:pPr marL="257175" indent="-257175">
              <a:spcBef>
                <a:spcPts val="750"/>
              </a:spcBef>
              <a:buSzPts val="2240"/>
              <a:buFont typeface="Arial" panose="020B0604020202020204" pitchFamily="34" charset="0"/>
              <a:buChar char="►"/>
            </a:pPr>
            <a:r>
              <a:rPr lang="en-GB" sz="3200" dirty="0"/>
              <a:t>You have to carry everything for the entire expedition</a:t>
            </a:r>
          </a:p>
          <a:p>
            <a:pPr marL="257175" indent="-257175">
              <a:spcBef>
                <a:spcPts val="750"/>
              </a:spcBef>
              <a:buSzPts val="2240"/>
              <a:buFont typeface="Arial" panose="020B0604020202020204" pitchFamily="34" charset="0"/>
              <a:buChar char="►"/>
            </a:pPr>
            <a:r>
              <a:rPr lang="en-GB" sz="3200" dirty="0"/>
              <a:t>Much of this is down to personal taste</a:t>
            </a:r>
          </a:p>
          <a:p>
            <a:pPr marL="257175" indent="-257175">
              <a:spcBef>
                <a:spcPts val="750"/>
              </a:spcBef>
              <a:buSzPts val="2240"/>
              <a:buFont typeface="Arial" panose="020B0604020202020204" pitchFamily="34" charset="0"/>
              <a:buChar char="►"/>
            </a:pPr>
            <a:r>
              <a:rPr lang="en-GB" sz="3200" dirty="0"/>
              <a:t>However, cooking in a team will save time, effort and fuel – boiling water in one go </a:t>
            </a:r>
          </a:p>
        </p:txBody>
      </p:sp>
    </p:spTree>
    <p:extLst>
      <p:ext uri="{BB962C8B-B14F-4D97-AF65-F5344CB8AC3E}">
        <p14:creationId xmlns:p14="http://schemas.microsoft.com/office/powerpoint/2010/main" val="31081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D6FF8B38CD924DB3F18BCCE2D2D2D5" ma:contentTypeVersion="11" ma:contentTypeDescription="Create a new document." ma:contentTypeScope="" ma:versionID="0b1b7d7bc172bf19eee14557825468d6">
  <xsd:schema xmlns:xsd="http://www.w3.org/2001/XMLSchema" xmlns:xs="http://www.w3.org/2001/XMLSchema" xmlns:p="http://schemas.microsoft.com/office/2006/metadata/properties" xmlns:ns2="fd77ff90-7357-4b89-938f-7ce853e14f79" xmlns:ns3="d7b28e85-ae98-4886-92b5-c346a542f8d6" targetNamespace="http://schemas.microsoft.com/office/2006/metadata/properties" ma:root="true" ma:fieldsID="02eacbfb90eb5afafe27b424a49912ad" ns2:_="" ns3:_="">
    <xsd:import namespace="fd77ff90-7357-4b89-938f-7ce853e14f79"/>
    <xsd:import namespace="d7b28e85-ae98-4886-92b5-c346a542f8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7ff90-7357-4b89-938f-7ce853e14f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b28e85-ae98-4886-92b5-c346a542f8d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DCED70-0A49-4813-84C6-866D595B2BDE}">
  <ds:schemaRefs>
    <ds:schemaRef ds:uri="d7b28e85-ae98-4886-92b5-c346a542f8d6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fd77ff90-7357-4b89-938f-7ce853e14f79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0C44CEE-50AC-4924-B914-B448029D17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40AF76-7A47-47FB-AE9E-1FC75372E9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77ff90-7357-4b89-938f-7ce853e14f79"/>
    <ds:schemaRef ds:uri="d7b28e85-ae98-4886-92b5-c346a542f8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2047</TotalTime>
  <Words>1120</Words>
  <Application>Microsoft Office PowerPoint</Application>
  <PresentationFormat>On-screen Show (4:3)</PresentationFormat>
  <Paragraphs>194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OCallaghan - HWA</dc:creator>
  <cp:lastModifiedBy>Emily Baker - HWA</cp:lastModifiedBy>
  <cp:revision>1403</cp:revision>
  <cp:lastPrinted>2025-02-04T16:29:35Z</cp:lastPrinted>
  <dcterms:created xsi:type="dcterms:W3CDTF">2020-02-20T15:27:13Z</dcterms:created>
  <dcterms:modified xsi:type="dcterms:W3CDTF">2025-02-05T16:35:33Z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0x010100F5D6FF8B38CD924DB3F18BCCE2D2D2D5</vt:lpwstr>
  </property>
</Properties>
</file>